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702" r:id="rId2"/>
    <p:sldId id="704" r:id="rId3"/>
    <p:sldId id="713" r:id="rId4"/>
    <p:sldId id="707" r:id="rId5"/>
    <p:sldId id="717" r:id="rId6"/>
    <p:sldId id="718" r:id="rId7"/>
    <p:sldId id="719" r:id="rId8"/>
    <p:sldId id="720" r:id="rId9"/>
    <p:sldId id="721" r:id="rId10"/>
    <p:sldId id="722" r:id="rId11"/>
    <p:sldId id="725" r:id="rId12"/>
    <p:sldId id="726" r:id="rId13"/>
    <p:sldId id="724" r:id="rId1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3">
          <p15:clr>
            <a:srgbClr val="A4A3A4"/>
          </p15:clr>
        </p15:guide>
        <p15:guide id="2" orient="horz" pos="903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pos="326">
          <p15:clr>
            <a:srgbClr val="A4A3A4"/>
          </p15:clr>
        </p15:guide>
        <p15:guide id="5" pos="73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DC8"/>
    <a:srgbClr val="02CE37"/>
    <a:srgbClr val="CE4EE8"/>
    <a:srgbClr val="BD4127"/>
    <a:srgbClr val="006BC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C832F-E309-481B-B52B-DCA708364B5A}" v="272" dt="2023-01-24T21:45:24.7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7" autoAdjust="0"/>
    <p:restoredTop sz="89529" autoAdjust="0"/>
  </p:normalViewPr>
  <p:slideViewPr>
    <p:cSldViewPr snapToGrid="0" snapToObjects="1">
      <p:cViewPr>
        <p:scale>
          <a:sx n="114" d="100"/>
          <a:sy n="114" d="100"/>
        </p:scale>
        <p:origin x="624" y="84"/>
      </p:cViewPr>
      <p:guideLst>
        <p:guide orient="horz" pos="233"/>
        <p:guide orient="horz" pos="903"/>
        <p:guide orient="horz" pos="3984"/>
        <p:guide pos="326"/>
        <p:guide pos="73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8" d="100"/>
        <a:sy n="78" d="100"/>
      </p:scale>
      <p:origin x="0" y="0"/>
    </p:cViewPr>
  </p:sorterViewPr>
  <p:notesViewPr>
    <p:cSldViewPr snapToGrid="0" snapToObjects="1" showGuides="1">
      <p:cViewPr varScale="1">
        <p:scale>
          <a:sx n="150" d="100"/>
          <a:sy n="150" d="100"/>
        </p:scale>
        <p:origin x="42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D33BD8-FDD1-094A-A4E6-EDCD908316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3DA0C-885C-0247-B3CE-6815DCAC23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B6A93-809F-7948-85F3-018E324E55C7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38C3D-8117-AE4D-8A82-FFEFFF1BEC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E9538-AF9A-0149-BBE9-251505EEF4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909AD-F0A8-B140-AD0A-48C42EB3EE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94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CB935-B14B-9141-A5B7-B6516380370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EC090-49E1-4846-BBB9-5D83CB951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Analogy with Home Alone / SecOps / Blue Team and Home alone – we set traps, formulate a then wait to see if it works on the night 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IT is hard.  The basics are hard.  IT Teams spend a lot of time patching / hardening and we do some checks (vuln scanning etc) but again … we wait to see if it works on the night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can’t accept that things might change / break AND also sleep at night, thinking we have done everything we can to prepare for cyber incidents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090-49E1-4846-BBB9-5D83CB9516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7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we’re all operating at risk</a:t>
            </a:r>
          </a:p>
          <a:p>
            <a:endParaRPr lang="en-GB" dirty="0"/>
          </a:p>
          <a:p>
            <a:r>
              <a:rPr lang="en-GB" dirty="0"/>
              <a:t>If we don’t test our controls, we won’t know how exposed we might be to real world threats </a:t>
            </a:r>
          </a:p>
          <a:p>
            <a:endParaRPr lang="en-GB" dirty="0"/>
          </a:p>
          <a:p>
            <a:r>
              <a:rPr lang="en-GB" dirty="0"/>
              <a:t>If we don’t test our controls, we wont know what the impact might be should our controls fail to a real world threat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090-49E1-4846-BBB9-5D83CB9516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33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solution for not knowing, not testing then is simple – we need to test, we need to know </a:t>
            </a:r>
          </a:p>
          <a:p>
            <a:endParaRPr lang="en-GB" dirty="0"/>
          </a:p>
          <a:p>
            <a:r>
              <a:rPr lang="en-GB" dirty="0"/>
              <a:t>There are things we can already do to fill this gap </a:t>
            </a:r>
          </a:p>
          <a:p>
            <a:endParaRPr lang="en-GB" dirty="0"/>
          </a:p>
          <a:p>
            <a:r>
              <a:rPr lang="en-GB" dirty="0"/>
              <a:t>There is now an industry dedicated to addressing this risk and I’m going to introduce you to that today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090-49E1-4846-BBB9-5D83CB9516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7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Manual checks and processes are better than nothing </a:t>
            </a:r>
          </a:p>
          <a:p>
            <a:endParaRPr lang="en-GB" dirty="0"/>
          </a:p>
          <a:p>
            <a:r>
              <a:rPr lang="en-GB" dirty="0"/>
              <a:t>It’s difficult to use them to achieve anything more than a high-level understanding around whether your controls are deployed and doing *something*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There is an interesting and useful counter-point to Manual Checks which make sure things are working…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deliberately break our controls to see if we notice … chaos engineering </a:t>
            </a:r>
          </a:p>
          <a:p>
            <a:endParaRPr lang="en-GB" dirty="0"/>
          </a:p>
          <a:p>
            <a:r>
              <a:rPr lang="en-GB" dirty="0"/>
              <a:t>Simply stopping /crashing out an agent here and there can be a starting point.  This should also validate your service monitoring ;) </a:t>
            </a:r>
          </a:p>
          <a:p>
            <a:endParaRPr lang="en-GB" dirty="0"/>
          </a:p>
          <a:p>
            <a:r>
              <a:rPr lang="en-GB" dirty="0"/>
              <a:t>I’ve had some ‘fun’ writing custom network signatures for benign events (think </a:t>
            </a:r>
            <a:r>
              <a:rPr lang="en-GB" dirty="0" err="1"/>
              <a:t>dns</a:t>
            </a:r>
            <a:r>
              <a:rPr lang="en-GB" dirty="0"/>
              <a:t> lookup for </a:t>
            </a:r>
            <a:r>
              <a:rPr lang="en-GB" dirty="0" err="1"/>
              <a:t>google.com</a:t>
            </a:r>
            <a:r>
              <a:rPr lang="en-GB" dirty="0"/>
              <a:t>) and then using them to see if logging works and/or people notice and investigate.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090-49E1-4846-BBB9-5D83CB9516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2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** I have a real problem when people tell me they had a test and got no results … not even a general nod to whether the testing activity was detected ** </a:t>
            </a:r>
          </a:p>
          <a:p>
            <a:endParaRPr lang="en-GB" dirty="0"/>
          </a:p>
          <a:p>
            <a:r>
              <a:rPr lang="en-GB" dirty="0"/>
              <a:t>You *should* be planning tests in a way that lets you test controls and processes – this is not new </a:t>
            </a:r>
          </a:p>
          <a:p>
            <a:endParaRPr lang="en-GB" dirty="0"/>
          </a:p>
          <a:p>
            <a:r>
              <a:rPr lang="en-GB" dirty="0"/>
              <a:t>You need to talk to testers before, during and after an engagement and I have a real problem with testing companies that want to limit dialogue and even charge to explore findings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 ‘quick win’ is to stop telling teams about tests and seeking forgiveness over permission.  Testing what you can without knowledge should provoke a real-world response to a perceived real attack OR suspicious activity. </a:t>
            </a:r>
          </a:p>
          <a:p>
            <a:endParaRPr lang="en-GB" dirty="0"/>
          </a:p>
          <a:p>
            <a:r>
              <a:rPr lang="en-GB" dirty="0"/>
              <a:t>I highly recommend full red-team engagements with assumed breach as a starting point and with goals to defeat any/all controls.  We’ve done 2 with no-notice (Adversary simulation) and found/fixed a lot of issues.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090-49E1-4846-BBB9-5D83CB9516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090-49E1-4846-BBB9-5D83CB9516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72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#</a:t>
            </a:r>
            <a:r>
              <a:rPr lang="en-GB" dirty="0" err="1"/>
              <a:t>TabletopTuesday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090-49E1-4846-BBB9-5D83CB9516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9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40CF8B-694B-D74A-9EA0-5A303585C6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6062542"/>
            <a:ext cx="730800" cy="427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1789948"/>
            <a:ext cx="5832476" cy="100031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3600" b="0" i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8E9120-7FF1-4744-A198-62808AD323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2903865"/>
            <a:ext cx="5832475" cy="525135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>
              <a:lnSpc>
                <a:spcPct val="100000"/>
              </a:lnSpc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 Line 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5BB08A7-8085-8845-B707-4F97CCAD6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14457" y="6222223"/>
            <a:ext cx="1727200" cy="26059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0" i="0">
                <a:solidFill>
                  <a:schemeClr val="bg1"/>
                </a:solidFill>
                <a:latin typeface="+mn-lt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Date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0" y="1432200"/>
            <a:ext cx="12192000" cy="51496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0" y="0"/>
            <a:ext cx="12192000" cy="65818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432200"/>
            <a:ext cx="11160124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8"/>
          </p:nvPr>
        </p:nvSpPr>
        <p:spPr>
          <a:xfrm>
            <a:off x="515938" y="1882171"/>
            <a:ext cx="11160125" cy="442655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F0F17-D7C8-7243-BD94-CF6519775FE5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</a:rPr>
              <a:t>www.dlapiper.com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Dark w/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0" y="0"/>
            <a:ext cx="12192000" cy="65818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899161"/>
            <a:ext cx="7380288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9" y="368300"/>
            <a:ext cx="7383054" cy="577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8"/>
          </p:nvPr>
        </p:nvSpPr>
        <p:spPr>
          <a:xfrm>
            <a:off x="515939" y="1432200"/>
            <a:ext cx="7380286" cy="4876525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8525690" y="0"/>
            <a:ext cx="3666309" cy="65818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F0F17-D7C8-7243-BD94-CF6519775FE5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</a:rPr>
              <a:t>www.dlapiper.com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6582427"/>
            <a:ext cx="12192000" cy="0"/>
          </a:xfrm>
          <a:prstGeom prst="line">
            <a:avLst/>
          </a:prstGeom>
          <a:ln w="190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0" y="0"/>
            <a:ext cx="12192000" cy="65818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F0F17-D7C8-7243-BD94-CF6519775FE5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</a:rPr>
              <a:t>www.dlapiper.com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0" y="6581819"/>
            <a:ext cx="12192000" cy="27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8FE51E-6A48-4848-9860-F25854EC97B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noFill/>
          <a:ln w="190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432200"/>
            <a:ext cx="5496659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5496659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9" y="368300"/>
            <a:ext cx="5500804" cy="577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8"/>
          </p:nvPr>
        </p:nvSpPr>
        <p:spPr>
          <a:xfrm>
            <a:off x="515939" y="1882171"/>
            <a:ext cx="5500686" cy="442655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/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0" y="6581819"/>
            <a:ext cx="12191999" cy="27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4F97E5-7B26-6041-BF85-BD601BCEF688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noFill/>
          <a:ln w="190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12EB4D1-1B47-C945-BFB8-A1269CA39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431382"/>
            <a:ext cx="10969625" cy="41275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5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altLang="x-none" dirty="0"/>
              <a:t>Divider Slide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C917BFA-C928-954E-8176-7D0958DCA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962243"/>
            <a:ext cx="1096962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4F7DB-AE00-4DF4-8C80-EDAC1F09033A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</a:rPr>
              <a:t>www.dlapiper.com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387600" y="6596798"/>
            <a:ext cx="7416800" cy="256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5BB08A7-8085-8845-B707-4F97CCAD6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864" y="6596797"/>
            <a:ext cx="1727200" cy="26059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D4D4C61-8619-194B-8CBC-6D26A1A8D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64" y="6596797"/>
            <a:ext cx="515935" cy="2612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58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0" y="6581819"/>
            <a:ext cx="12191999" cy="27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99862-C875-6E4E-903D-73992F31A975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noFill/>
          <a:ln w="190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12EB4D1-1B47-C945-BFB8-A1269CA39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431382"/>
            <a:ext cx="10969625" cy="41275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5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altLang="x-none" dirty="0"/>
              <a:t>Divider Slide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C917BFA-C928-954E-8176-7D0958DCA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962243"/>
            <a:ext cx="1096962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4F7DB-AE00-4DF4-8C80-EDAC1F09033A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</a:rPr>
              <a:t>www.dlapiper.com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387600" y="6596798"/>
            <a:ext cx="7416800" cy="256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5BB08A7-8085-8845-B707-4F97CCAD6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864" y="6596797"/>
            <a:ext cx="1727200" cy="26059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D4D4C61-8619-194B-8CBC-6D26A1A8D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64" y="6596797"/>
            <a:ext cx="515935" cy="2612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/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-1" y="6581819"/>
            <a:ext cx="12191999" cy="27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614D23-A84A-8745-9FF1-46CC0873C2CA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noFill/>
          <a:ln w="190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12EB4D1-1B47-C945-BFB8-A1269CA39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1431382"/>
            <a:ext cx="10969625" cy="41275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accent5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altLang="x-none" dirty="0"/>
              <a:t>Divider Slide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C917BFA-C928-954E-8176-7D0958DCA0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938" y="1962243"/>
            <a:ext cx="1096962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4F7DB-AE00-4DF4-8C80-EDAC1F09033A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</a:rPr>
              <a:t>www.dlapiper.com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387600" y="6596798"/>
            <a:ext cx="7416800" cy="256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5BB08A7-8085-8845-B707-4F97CCAD6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864" y="6596797"/>
            <a:ext cx="1727200" cy="26059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D4D4C61-8619-194B-8CBC-6D26A1A8D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64" y="6596797"/>
            <a:ext cx="515935" cy="2612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8FE3E370-8AA3-324B-B9CA-F20864AA94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435657"/>
            <a:ext cx="12191999" cy="3146159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582427"/>
            <a:ext cx="12192000" cy="0"/>
          </a:xfrm>
          <a:prstGeom prst="line">
            <a:avLst/>
          </a:prstGeom>
          <a:ln w="190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6711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0" y="6581819"/>
            <a:ext cx="12191999" cy="27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6926C-4DD1-A84D-AFCF-296FEB703257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noFill/>
          <a:ln w="190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12EB4D1-1B47-C945-BFB8-A1269CA39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00302" y="368300"/>
            <a:ext cx="7391398" cy="3081910"/>
          </a:xfrm>
          <a:prstGeom prst="rect">
            <a:avLst/>
          </a:prstGeom>
        </p:spPr>
        <p:txBody>
          <a:bodyPr anchor="ctr" anchorCtr="1"/>
          <a:lstStyle>
            <a:lvl1pPr algn="ctr">
              <a:lnSpc>
                <a:spcPct val="100000"/>
              </a:lnSpc>
              <a:spcAft>
                <a:spcPts val="600"/>
              </a:spcAft>
              <a:defRPr sz="3600" i="1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altLang="x-none" dirty="0"/>
              <a:t>“Insert Quote”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4F7DB-AE00-4DF4-8C80-EDAC1F09033A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</a:rPr>
              <a:t>www.dlapiper.com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387600" y="6596798"/>
            <a:ext cx="7416800" cy="256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5BB08A7-8085-8845-B707-4F97CCAD6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864" y="6596797"/>
            <a:ext cx="1727200" cy="26059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D4D4C61-8619-194B-8CBC-6D26A1A8D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64" y="6596797"/>
            <a:ext cx="515935" cy="2612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432200"/>
            <a:ext cx="7389435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738943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368300"/>
            <a:ext cx="7392196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21549" y="0"/>
            <a:ext cx="3670450" cy="6581817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9"/>
          </p:nvPr>
        </p:nvSpPr>
        <p:spPr>
          <a:xfrm>
            <a:off x="515938" y="1882171"/>
            <a:ext cx="7386637" cy="442655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ing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40CF8B-694B-D74A-9EA0-5A303585C6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6062542"/>
            <a:ext cx="730800" cy="4271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135" y="4748270"/>
            <a:ext cx="9087730" cy="1000317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8E9120-7FF1-4744-A198-62808AD323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9763" y="5862187"/>
            <a:ext cx="5832475" cy="525135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 Line 1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5BB08A7-8085-8845-B707-4F97CCAD6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14457" y="6222223"/>
            <a:ext cx="1727200" cy="26059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0" i="0">
                <a:solidFill>
                  <a:schemeClr val="bg1"/>
                </a:solidFill>
                <a:latin typeface="+mn-lt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644612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-1" y="0"/>
            <a:ext cx="8525690" cy="65818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432200"/>
            <a:ext cx="7389348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899161"/>
            <a:ext cx="7383796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368300"/>
            <a:ext cx="7386559" cy="577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25690" y="0"/>
            <a:ext cx="3666309" cy="6581817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9"/>
          </p:nvPr>
        </p:nvSpPr>
        <p:spPr>
          <a:xfrm>
            <a:off x="515938" y="1882171"/>
            <a:ext cx="7386637" cy="442655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BF0F17-D7C8-7243-BD94-CF6519775FE5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</a:rPr>
              <a:t>www.dlapiper.com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582427"/>
            <a:ext cx="12192000" cy="0"/>
          </a:xfrm>
          <a:prstGeom prst="line">
            <a:avLst/>
          </a:prstGeom>
          <a:ln w="190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432200"/>
            <a:ext cx="5500681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5500681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368300"/>
            <a:ext cx="5504825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4300" y="0"/>
            <a:ext cx="5647699" cy="6581817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9"/>
          </p:nvPr>
        </p:nvSpPr>
        <p:spPr>
          <a:xfrm>
            <a:off x="515938" y="1882171"/>
            <a:ext cx="5500687" cy="442655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0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-1" y="0"/>
            <a:ext cx="6544299" cy="65818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9" y="1432200"/>
            <a:ext cx="5500676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899161"/>
            <a:ext cx="5496543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7" y="368300"/>
            <a:ext cx="5500689" cy="577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4300" y="0"/>
            <a:ext cx="5647699" cy="6581817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9"/>
          </p:nvPr>
        </p:nvSpPr>
        <p:spPr>
          <a:xfrm>
            <a:off x="515937" y="1882171"/>
            <a:ext cx="5500688" cy="442655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F65428-031B-6B4C-AE35-E0B11D3D3315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</a:rPr>
              <a:t>www.dlapiper.com</a:t>
            </a:r>
          </a:p>
        </p:txBody>
      </p:sp>
    </p:spTree>
    <p:extLst>
      <p:ext uri="{BB962C8B-B14F-4D97-AF65-F5344CB8AC3E}">
        <p14:creationId xmlns:p14="http://schemas.microsoft.com/office/powerpoint/2010/main" val="4002295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3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4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9" y="368300"/>
            <a:ext cx="11160124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671047"/>
            <a:ext cx="12191999" cy="291077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9"/>
          </p:nvPr>
        </p:nvSpPr>
        <p:spPr>
          <a:xfrm>
            <a:off x="515938" y="1432200"/>
            <a:ext cx="11160125" cy="204783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3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0" y="0"/>
            <a:ext cx="12191998" cy="36710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9" y="899161"/>
            <a:ext cx="11151740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9" y="368300"/>
            <a:ext cx="11151744" cy="5771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3671047"/>
            <a:ext cx="12191999" cy="291077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9"/>
          </p:nvPr>
        </p:nvSpPr>
        <p:spPr>
          <a:xfrm>
            <a:off x="515938" y="1431926"/>
            <a:ext cx="11160125" cy="2048106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3931A9-2131-D746-8471-7C1586A1E156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tx1"/>
                </a:solidFill>
              </a:rPr>
              <a:t>www.dlapiper.com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4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7" y="368300"/>
            <a:ext cx="11160125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5937" y="1867800"/>
            <a:ext cx="11160126" cy="4221056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432200"/>
            <a:ext cx="11160124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7" y="6093965"/>
            <a:ext cx="11160126" cy="214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Optional caption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4" cy="23730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7" y="368300"/>
            <a:ext cx="11160125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5937" y="1867800"/>
            <a:ext cx="5508626" cy="4221056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432200"/>
            <a:ext cx="5508624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7" y="6093965"/>
            <a:ext cx="5508625" cy="214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Optional caption</a:t>
            </a:r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67438" y="1867800"/>
            <a:ext cx="5500456" cy="4221056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59268" y="6093965"/>
            <a:ext cx="5508625" cy="214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Optional caption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22" hasCustomPrompt="1"/>
          </p:nvPr>
        </p:nvSpPr>
        <p:spPr>
          <a:xfrm>
            <a:off x="6167439" y="1432200"/>
            <a:ext cx="5508624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4" cy="23730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7" y="368300"/>
            <a:ext cx="11160125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15939" y="1867800"/>
            <a:ext cx="3614736" cy="4221056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432200"/>
            <a:ext cx="3614737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7" y="6093965"/>
            <a:ext cx="3614737" cy="214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Optional caption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286249" y="1867800"/>
            <a:ext cx="3616325" cy="4221056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21" hasCustomPrompt="1"/>
          </p:nvPr>
        </p:nvSpPr>
        <p:spPr>
          <a:xfrm>
            <a:off x="4286249" y="1432200"/>
            <a:ext cx="3614737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86248" y="6093965"/>
            <a:ext cx="3614737" cy="214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Optional caption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A643DD79-296D-1D4D-9489-1DCF3F20B12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61327" y="1867800"/>
            <a:ext cx="3614736" cy="4221056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24" hasCustomPrompt="1"/>
          </p:nvPr>
        </p:nvSpPr>
        <p:spPr>
          <a:xfrm>
            <a:off x="8061326" y="1432200"/>
            <a:ext cx="3614737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61325" y="6093965"/>
            <a:ext cx="3614737" cy="2147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Optional caption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age x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4" cy="23730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9" y="368300"/>
            <a:ext cx="11160123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637040"/>
            <a:ext cx="1727199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EBF22DA3-A49C-6440-A6F8-4BDC8A933B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5939" y="2072640"/>
            <a:ext cx="1727538" cy="1991537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105283"/>
            <a:ext cx="1727200" cy="2222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Optional caption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27" hasCustomPrompt="1"/>
          </p:nvPr>
        </p:nvSpPr>
        <p:spPr>
          <a:xfrm>
            <a:off x="2403136" y="1637040"/>
            <a:ext cx="1727199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EBF22DA3-A49C-6440-A6F8-4BDC8A933B2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03137" y="2072640"/>
            <a:ext cx="1727538" cy="1991537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03136" y="4105283"/>
            <a:ext cx="1727200" cy="2222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Optional caption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30" hasCustomPrompt="1"/>
          </p:nvPr>
        </p:nvSpPr>
        <p:spPr>
          <a:xfrm>
            <a:off x="4286250" y="1637040"/>
            <a:ext cx="1727199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EBF22DA3-A49C-6440-A6F8-4BDC8A933B2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286251" y="2072640"/>
            <a:ext cx="1727538" cy="1991537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286250" y="4105283"/>
            <a:ext cx="1727200" cy="2222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Optional caption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33" hasCustomPrompt="1"/>
          </p:nvPr>
        </p:nvSpPr>
        <p:spPr>
          <a:xfrm>
            <a:off x="6175036" y="1637040"/>
            <a:ext cx="1727199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EBF22DA3-A49C-6440-A6F8-4BDC8A933B2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175037" y="2072640"/>
            <a:ext cx="1727538" cy="1991537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75036" y="4105283"/>
            <a:ext cx="1727200" cy="2222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Optional caption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36" hasCustomPrompt="1"/>
          </p:nvPr>
        </p:nvSpPr>
        <p:spPr>
          <a:xfrm>
            <a:off x="8058149" y="1637040"/>
            <a:ext cx="1727199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EBF22DA3-A49C-6440-A6F8-4BDC8A933B20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058150" y="2072640"/>
            <a:ext cx="1727538" cy="1991537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58149" y="4105283"/>
            <a:ext cx="1727200" cy="2222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Optional caption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39" hasCustomPrompt="1"/>
          </p:nvPr>
        </p:nvSpPr>
        <p:spPr>
          <a:xfrm>
            <a:off x="9948863" y="1637040"/>
            <a:ext cx="1727199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6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EBF22DA3-A49C-6440-A6F8-4BDC8A933B2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948864" y="2072640"/>
            <a:ext cx="1727538" cy="1991537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3A869F09-321E-4B40-A232-56F628E3867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948863" y="4105283"/>
            <a:ext cx="1727200" cy="2222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2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Optional caption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m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C03EBA-2624-CC44-BE10-049F6DF7D16D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488E4-5E8A-7B4B-82AE-D89AE182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6"/>
            <a:ext cx="1727201" cy="2755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FD609-4A3F-DB41-BC12-36CA9622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1B967B4-A4A5-4E49-8E24-3D0268114DEC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515938" y="1379152"/>
            <a:ext cx="3600450" cy="31251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200" b="1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9" name="Media Placeholder 8">
            <a:extLst>
              <a:ext uri="{FF2B5EF4-FFF2-40B4-BE49-F238E27FC236}">
                <a16:creationId xmlns:a16="http://schemas.microsoft.com/office/drawing/2014/main" id="{3586BF4F-ECBA-DA41-A8F5-55F0BC9F1C92}"/>
              </a:ext>
            </a:extLst>
          </p:cNvPr>
          <p:cNvSpPr>
            <a:spLocks noGrp="1"/>
          </p:cNvSpPr>
          <p:nvPr>
            <p:ph type="media" sz="quarter" idx="14"/>
          </p:nvPr>
        </p:nvSpPr>
        <p:spPr>
          <a:xfrm>
            <a:off x="4295776" y="1456408"/>
            <a:ext cx="7380288" cy="4102266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r>
              <a:rPr lang="en-US"/>
              <a:t>Click icon to add media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CA4D8C-442E-FB42-8F3E-E451E540B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68300"/>
            <a:ext cx="11160125" cy="416263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21F87D48-DB15-B446-8592-675A5648A4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2BC2D-7883-43E8-AE7E-0B7C8E2B772C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55AFB-B7E1-E34D-8E64-9DF8E0FA6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87600" y="6582425"/>
            <a:ext cx="7416800" cy="275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9"/>
          </p:nvPr>
        </p:nvSpPr>
        <p:spPr>
          <a:xfrm>
            <a:off x="515939" y="1726616"/>
            <a:ext cx="3600450" cy="458210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1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graphic Cov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553E1-B08F-F745-81D2-F26D7718E7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62100"/>
            <a:ext cx="12192000" cy="5295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5AEFF1-2D6F-0C41-9FB6-0ADAB0AAF096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noFill/>
          <a:ln w="190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330B11-E3CA-0542-B9E9-ACFD656535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6062542"/>
            <a:ext cx="730800" cy="427158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F8E9120-7FF1-4744-A198-62808AD323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9763" y="5862187"/>
            <a:ext cx="5832475" cy="525135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ctr">
              <a:lnSpc>
                <a:spcPct val="100000"/>
              </a:lnSpc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 Line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135" y="4737099"/>
            <a:ext cx="9087730" cy="1011487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5BB08A7-8085-8845-B707-4F97CCAD6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14457" y="6222223"/>
            <a:ext cx="1727200" cy="26059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0" i="0">
                <a:solidFill>
                  <a:schemeClr val="bg1"/>
                </a:solidFill>
                <a:latin typeface="+mn-lt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8315877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515938" y="1882172"/>
            <a:ext cx="7380287" cy="17816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96798"/>
            <a:ext cx="1727201" cy="261201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7377597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368300"/>
            <a:ext cx="7380366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8058150" y="0"/>
            <a:ext cx="4133849" cy="65818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CEF10358-DE3B-1C41-B905-26A91041C34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08657" y="1292247"/>
            <a:ext cx="3603626" cy="237159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E503EE10-EC69-8441-89CD-18D4329ECC6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308656" y="3937329"/>
            <a:ext cx="3603626" cy="2371396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432200"/>
            <a:ext cx="7377597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9" name="Content Placeholder 8"/>
          <p:cNvSpPr>
            <a:spLocks noGrp="1"/>
          </p:cNvSpPr>
          <p:nvPr>
            <p:ph sz="quarter" idx="24"/>
          </p:nvPr>
        </p:nvSpPr>
        <p:spPr>
          <a:xfrm>
            <a:off x="515938" y="4527059"/>
            <a:ext cx="7380287" cy="178166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25" hasCustomPrompt="1"/>
          </p:nvPr>
        </p:nvSpPr>
        <p:spPr>
          <a:xfrm>
            <a:off x="515938" y="4077087"/>
            <a:ext cx="7377597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515939" y="1882171"/>
            <a:ext cx="5206682" cy="442655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432200"/>
            <a:ext cx="5202444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96798"/>
            <a:ext cx="1727201" cy="261201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520244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368300"/>
            <a:ext cx="5206806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6096000" y="0"/>
            <a:ext cx="6095999" cy="65818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9"/>
          </p:nvPr>
        </p:nvSpPr>
        <p:spPr>
          <a:xfrm>
            <a:off x="6477194" y="1882171"/>
            <a:ext cx="5198745" cy="4426554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20" hasCustomPrompt="1"/>
          </p:nvPr>
        </p:nvSpPr>
        <p:spPr>
          <a:xfrm>
            <a:off x="6469257" y="1432200"/>
            <a:ext cx="5202444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9257" y="899161"/>
            <a:ext cx="520244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469257" y="398780"/>
            <a:ext cx="5207000" cy="577850"/>
          </a:xfrm>
        </p:spPr>
        <p:txBody>
          <a:bodyPr tIns="155448" anchor="t" anchorCtr="0"/>
          <a:lstStyle>
            <a:lvl1pPr marL="0" indent="0">
              <a:buNone/>
              <a:defRPr sz="360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  <a:lvl2pPr marL="225425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2pPr>
            <a:lvl3pPr marL="457200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3pPr>
            <a:lvl4pPr marL="687387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4pPr>
            <a:lvl5pPr marL="919163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96798"/>
            <a:ext cx="1727201" cy="261201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520244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368300"/>
            <a:ext cx="5206806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6096000" y="0"/>
            <a:ext cx="6095999" cy="65818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9257" y="899161"/>
            <a:ext cx="520244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7EBFAC4-DC05-1441-BF3C-861FA1725B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69257" y="398780"/>
            <a:ext cx="5207000" cy="577850"/>
          </a:xfrm>
        </p:spPr>
        <p:txBody>
          <a:bodyPr tIns="155448" anchor="t" anchorCtr="0"/>
          <a:lstStyle>
            <a:lvl1pPr marL="0" indent="0">
              <a:buNone/>
              <a:defRPr sz="360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1pPr>
            <a:lvl2pPr marL="225425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2pPr>
            <a:lvl3pPr marL="457200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3pPr>
            <a:lvl4pPr marL="687387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4pPr>
            <a:lvl5pPr marL="919163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515935" y="4289456"/>
            <a:ext cx="5206686" cy="201926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96798"/>
            <a:ext cx="1727201" cy="261201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3831035"/>
            <a:ext cx="520244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3307049"/>
            <a:ext cx="5206806" cy="57027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9"/>
          </p:nvPr>
        </p:nvSpPr>
        <p:spPr>
          <a:xfrm>
            <a:off x="6477194" y="4289456"/>
            <a:ext cx="5198745" cy="201926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9257" y="3831035"/>
            <a:ext cx="520244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EF10358-DE3B-1C41-B905-26A91041C34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6096000" cy="311603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CEF10358-DE3B-1C41-B905-26A91041C3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5998" y="0"/>
            <a:ext cx="6096000" cy="3116033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5998" y="0"/>
            <a:ext cx="0" cy="658242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C24C823-2B6F-1243-A14A-AF8B8CA8C2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69257" y="3312125"/>
            <a:ext cx="5207000" cy="577850"/>
          </a:xfrm>
        </p:spPr>
        <p:txBody>
          <a:bodyPr tIns="155448" anchor="t" anchorCtr="0"/>
          <a:lstStyle>
            <a:lvl1pPr marL="0" indent="0">
              <a:buNone/>
              <a:defRPr sz="360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defRPr>
            </a:lvl1pPr>
            <a:lvl2pPr marL="225425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2pPr>
            <a:lvl3pPr marL="457200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3pPr>
            <a:lvl4pPr marL="687387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4pPr>
            <a:lvl5pPr marL="919163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515935" y="4472336"/>
            <a:ext cx="5206686" cy="1836389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96798"/>
            <a:ext cx="1727201" cy="261201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4013915"/>
            <a:ext cx="520244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4" y="3489929"/>
            <a:ext cx="5206810" cy="570278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9"/>
          </p:nvPr>
        </p:nvSpPr>
        <p:spPr>
          <a:xfrm>
            <a:off x="6477194" y="1327102"/>
            <a:ext cx="5198745" cy="2019269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69257" y="868681"/>
            <a:ext cx="520244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CEF10358-DE3B-1C41-B905-26A91041C34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0" y="0"/>
            <a:ext cx="6096000" cy="32766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CEF10358-DE3B-1C41-B905-26A91041C3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095998" y="3276600"/>
            <a:ext cx="6096000" cy="3298641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095998" y="0"/>
            <a:ext cx="0" cy="658242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26CBC9B-50DD-B646-80D0-F5FAA5759DB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69257" y="398780"/>
            <a:ext cx="5207000" cy="577850"/>
          </a:xfrm>
        </p:spPr>
        <p:txBody>
          <a:bodyPr tIns="155448" anchor="t" anchorCtr="0"/>
          <a:lstStyle>
            <a:lvl1pPr marL="0" indent="0">
              <a:buNone/>
              <a:defRPr sz="360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defRPr>
            </a:lvl1pPr>
            <a:lvl2pPr marL="225425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2pPr>
            <a:lvl3pPr marL="457200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3pPr>
            <a:lvl4pPr marL="687387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4pPr>
            <a:lvl5pPr marL="919163" indent="0">
              <a:buNone/>
              <a:defRPr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defRPr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96797"/>
            <a:ext cx="1727201" cy="26120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8A888-D00A-714F-942B-CBD4BC82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18538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1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79B44-18AC-2341-9FB3-6A4BB7813E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6062542"/>
            <a:ext cx="730800" cy="42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5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graphic Cover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66F37-6FA9-F145-AD31-68850EA0A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62100"/>
            <a:ext cx="12192000" cy="5295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17C15C-1CA4-3447-B96C-74DD64F795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5938" y="6063980"/>
            <a:ext cx="728340" cy="425720"/>
          </a:xfrm>
          <a:prstGeom prst="rect">
            <a:avLst/>
          </a:prstGeom>
        </p:spPr>
      </p:pic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F8E9120-7FF1-4744-A198-62808AD323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79763" y="5862187"/>
            <a:ext cx="5832475" cy="525135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ctr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Subhead Line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135" y="4737099"/>
            <a:ext cx="9087730" cy="1011487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chemeClr val="tx1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5BB08A7-8085-8845-B707-4F97CCAD6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14457" y="6222223"/>
            <a:ext cx="1727200" cy="26059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100" b="0" i="0">
                <a:solidFill>
                  <a:schemeClr val="tx1"/>
                </a:solidFill>
                <a:latin typeface="+mn-lt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9968AB-77DC-3741-8F67-6C51E6D747F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noFill/>
          <a:ln w="190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515939" y="1882171"/>
            <a:ext cx="11160124" cy="442655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75A82-7EB2-6E48-B38C-B5AEBD5D9A89}"/>
              </a:ext>
            </a:extLst>
          </p:cNvPr>
          <p:cNvSpPr>
            <a:spLocks noGrp="1" noChangeAspect="1"/>
          </p:cNvSpPr>
          <p:nvPr>
            <p:ph type="body" idx="1" hasCustomPrompt="1"/>
          </p:nvPr>
        </p:nvSpPr>
        <p:spPr>
          <a:xfrm>
            <a:off x="515938" y="1432200"/>
            <a:ext cx="11160124" cy="4356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200" b="1" baseline="0">
                <a:solidFill>
                  <a:schemeClr val="accent6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Optional Subhead</a:t>
            </a:r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96798"/>
            <a:ext cx="1727201" cy="261201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White w/Dark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515938" y="1432200"/>
            <a:ext cx="7380287" cy="487652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96798"/>
            <a:ext cx="1727201" cy="261201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7377597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368300"/>
            <a:ext cx="7380366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8525690" y="0"/>
            <a:ext cx="3666309" cy="65818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White w/Gray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8"/>
          </p:nvPr>
        </p:nvSpPr>
        <p:spPr>
          <a:xfrm>
            <a:off x="515938" y="1431926"/>
            <a:ext cx="7380287" cy="48768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96798"/>
            <a:ext cx="1727201" cy="261201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7377597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8" y="368300"/>
            <a:ext cx="7380366" cy="57715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8525690" y="0"/>
            <a:ext cx="3666309" cy="65818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96797"/>
            <a:ext cx="1727201" cy="26120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B5C996B-0918-804B-BD4C-32A658B584F3}"/>
              </a:ext>
            </a:extLst>
          </p:cNvPr>
          <p:cNvSpPr/>
          <p:nvPr userDrawn="1"/>
        </p:nvSpPr>
        <p:spPr>
          <a:xfrm>
            <a:off x="0" y="1432200"/>
            <a:ext cx="12192000" cy="51496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420B5-0C7D-8A40-916E-9DC1FF97152E}"/>
              </a:ext>
            </a:extLst>
          </p:cNvPr>
          <p:cNvSpPr/>
          <p:nvPr userDrawn="1"/>
        </p:nvSpPr>
        <p:spPr>
          <a:xfrm>
            <a:off x="0" y="6582427"/>
            <a:ext cx="12191999" cy="2755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5453CEA-0594-AC4A-BD6E-7EB2750A84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863" y="6582427"/>
            <a:ext cx="1727201" cy="274964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3C85EFBF-591E-C04B-B78E-407F8CD2F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6063" y="6582426"/>
            <a:ext cx="515935" cy="275573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B425B684-C025-7A40-8525-E424A3D79E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5938" y="899161"/>
            <a:ext cx="11160125" cy="23730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tx2"/>
                </a:solidFill>
              </a:defRPr>
            </a:lvl1pPr>
          </a:lstStyle>
          <a:p>
            <a:pPr defTabSz="180000" fontAlgn="auto">
              <a:spcAft>
                <a:spcPts val="0"/>
              </a:spcAft>
              <a:defRPr/>
            </a:pPr>
            <a:r>
              <a:rPr lang="en-US" dirty="0"/>
              <a:t>Optional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25D71-D389-4AAD-A767-6FB8822E9777}"/>
              </a:ext>
            </a:extLst>
          </p:cNvPr>
          <p:cNvSpPr txBox="1"/>
          <p:nvPr userDrawn="1"/>
        </p:nvSpPr>
        <p:spPr>
          <a:xfrm>
            <a:off x="515938" y="6596798"/>
            <a:ext cx="1727199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www.dlapiper.com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8"/>
          </p:nvPr>
        </p:nvSpPr>
        <p:spPr>
          <a:xfrm>
            <a:off x="515938" y="1797269"/>
            <a:ext cx="11160125" cy="451145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B08A7-8085-8845-B707-4F97CCAD6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864" y="6596797"/>
            <a:ext cx="1727200" cy="26059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Date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D4C61-8619-194B-8CBC-6D26A1A8D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64" y="6596797"/>
            <a:ext cx="515935" cy="26120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0">
                <a:solidFill>
                  <a:schemeClr val="tx1"/>
                </a:solidFill>
              </a:defRPr>
            </a:lvl1pPr>
          </a:lstStyle>
          <a:p>
            <a:fld id="{F9591D4C-BB8F-AE46-BE73-C616F30BBC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CB1DE175-AEB7-854B-A8AD-D98BDA53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9" y="368300"/>
            <a:ext cx="11160124" cy="5771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36D4A1-2ACB-2340-90BD-5A606111D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31925"/>
            <a:ext cx="11160127" cy="4751593"/>
          </a:xfrm>
          <a:prstGeom prst="rect">
            <a:avLst/>
          </a:prstGeom>
        </p:spPr>
        <p:txBody>
          <a:bodyPr vert="horz" lIns="0" tIns="0" rIns="0" bIns="0" spcCol="13716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2387600" y="6596798"/>
            <a:ext cx="7416800" cy="2560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noFill/>
          <a:ln w="190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4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28" r:id="rId2"/>
    <p:sldLayoutId id="2147483663" r:id="rId3"/>
    <p:sldLayoutId id="2147483759" r:id="rId4"/>
    <p:sldLayoutId id="2147483760" r:id="rId5"/>
    <p:sldLayoutId id="2147483780" r:id="rId6"/>
    <p:sldLayoutId id="2147483782" r:id="rId7"/>
    <p:sldLayoutId id="2147483761" r:id="rId8"/>
    <p:sldLayoutId id="2147483766" r:id="rId9"/>
    <p:sldLayoutId id="2147483779" r:id="rId10"/>
    <p:sldLayoutId id="2147483762" r:id="rId11"/>
    <p:sldLayoutId id="2147483781" r:id="rId12"/>
    <p:sldLayoutId id="2147483765" r:id="rId13"/>
    <p:sldLayoutId id="2147483793" r:id="rId14"/>
    <p:sldLayoutId id="2147483738" r:id="rId15"/>
    <p:sldLayoutId id="2147483787" r:id="rId16"/>
    <p:sldLayoutId id="2147483799" r:id="rId17"/>
    <p:sldLayoutId id="2147483786" r:id="rId18"/>
    <p:sldLayoutId id="2147483769" r:id="rId19"/>
    <p:sldLayoutId id="2147483768" r:id="rId20"/>
    <p:sldLayoutId id="2147483796" r:id="rId21"/>
    <p:sldLayoutId id="2147483797" r:id="rId22"/>
    <p:sldLayoutId id="2147483771" r:id="rId23"/>
    <p:sldLayoutId id="2147483770" r:id="rId24"/>
    <p:sldLayoutId id="2147483775" r:id="rId25"/>
    <p:sldLayoutId id="2147483776" r:id="rId26"/>
    <p:sldLayoutId id="2147483777" r:id="rId27"/>
    <p:sldLayoutId id="2147483778" r:id="rId28"/>
    <p:sldLayoutId id="2147483695" r:id="rId29"/>
    <p:sldLayoutId id="2147483788" r:id="rId30"/>
    <p:sldLayoutId id="2147483789" r:id="rId31"/>
    <p:sldLayoutId id="2147483794" r:id="rId32"/>
    <p:sldLayoutId id="2147483790" r:id="rId33"/>
    <p:sldLayoutId id="2147483791" r:id="rId34"/>
    <p:sldLayoutId id="2147483795" r:id="rId35"/>
    <p:sldLayoutId id="2147483800" r:id="rId36"/>
    <p:sldLayoutId id="2147483801" r:id="rId3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lnSpc>
          <a:spcPts val="2200"/>
        </a:lnSpc>
        <a:spcBef>
          <a:spcPts val="1000"/>
        </a:spcBef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6538" algn="l" defTabSz="914400" rtl="0" eaLnBrk="1" latinLnBrk="0" hangingPunct="1">
        <a:lnSpc>
          <a:spcPts val="2200"/>
        </a:lnSpc>
        <a:spcBef>
          <a:spcPts val="5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4213" indent="-227013" algn="l" defTabSz="914400" rtl="0" eaLnBrk="1" latinLnBrk="0" hangingPunct="1">
        <a:lnSpc>
          <a:spcPts val="22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7013" algn="l" defTabSz="914400" rtl="0" eaLnBrk="1" latinLnBrk="0" hangingPunct="1">
        <a:lnSpc>
          <a:spcPts val="22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225425" algn="l" defTabSz="914400" rtl="0" eaLnBrk="1" latinLnBrk="0" hangingPunct="1">
        <a:lnSpc>
          <a:spcPts val="22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381125" indent="-233363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06550" indent="-233363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22450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bg1">
            <a:lumMod val="75000"/>
          </a:schemeClr>
        </a:buClr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98663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5">
            <a:lumMod val="75000"/>
          </a:schemeClr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88" userDrawn="1">
          <p15:clr>
            <a:srgbClr val="A4A3A4"/>
          </p15:clr>
        </p15:guide>
        <p15:guide id="3" orient="horz" pos="232">
          <p15:clr>
            <a:srgbClr val="F26B43"/>
          </p15:clr>
        </p15:guide>
        <p15:guide id="4" pos="325" userDrawn="1">
          <p15:clr>
            <a:srgbClr val="F26B43"/>
          </p15:clr>
        </p15:guide>
        <p15:guide id="5" pos="7355" userDrawn="1">
          <p15:clr>
            <a:srgbClr val="F26B43"/>
          </p15:clr>
        </p15:guide>
        <p15:guide id="6" pos="1414" userDrawn="1">
          <p15:clr>
            <a:srgbClr val="A4A3A4"/>
          </p15:clr>
        </p15:guide>
        <p15:guide id="7" pos="1512" userDrawn="1">
          <p15:clr>
            <a:srgbClr val="A4A3A4"/>
          </p15:clr>
        </p15:guide>
        <p15:guide id="10" pos="3790" userDrawn="1">
          <p15:clr>
            <a:srgbClr val="A4A3A4"/>
          </p15:clr>
        </p15:guide>
        <p15:guide id="11" pos="4978" userDrawn="1">
          <p15:clr>
            <a:srgbClr val="A4A3A4"/>
          </p15:clr>
        </p15:guide>
        <p15:guide id="12" pos="5076" userDrawn="1">
          <p15:clr>
            <a:srgbClr val="A4A3A4"/>
          </p15:clr>
        </p15:guide>
        <p15:guide id="13" pos="6168" userDrawn="1">
          <p15:clr>
            <a:srgbClr val="A4A3A4"/>
          </p15:clr>
        </p15:guide>
        <p15:guide id="14" pos="6266" userDrawn="1">
          <p15:clr>
            <a:srgbClr val="A4A3A4"/>
          </p15:clr>
        </p15:guide>
        <p15:guide id="15" pos="2602" userDrawn="1">
          <p15:clr>
            <a:srgbClr val="A4A3A4"/>
          </p15:clr>
        </p15:guide>
        <p15:guide id="16" pos="2700" userDrawn="1">
          <p15:clr>
            <a:srgbClr val="A4A3A4"/>
          </p15:clr>
        </p15:guide>
        <p15:guide id="17" orient="horz" pos="3974">
          <p15:clr>
            <a:srgbClr val="F26B43"/>
          </p15:clr>
        </p15:guide>
        <p15:guide id="18" orient="horz" pos="9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jpg"/><Relationship Id="rId7" Type="http://schemas.openxmlformats.org/officeDocument/2006/relationships/image" Target="../media/image3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3" Type="http://schemas.openxmlformats.org/officeDocument/2006/relationships/image" Target="../media/image10.jpg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2" Type="http://schemas.openxmlformats.org/officeDocument/2006/relationships/image" Target="../media/image20.png"/><Relationship Id="rId16" Type="http://schemas.openxmlformats.org/officeDocument/2006/relationships/image" Target="../media/image32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5" Type="http://schemas.openxmlformats.org/officeDocument/2006/relationships/image" Target="../media/image31.emf"/><Relationship Id="rId10" Type="http://schemas.openxmlformats.org/officeDocument/2006/relationships/image" Target="../media/image26.emf"/><Relationship Id="rId4" Type="http://schemas.openxmlformats.org/officeDocument/2006/relationships/image" Target="../media/image11.jpg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B1EF22-30B4-0DE6-123C-43E320DB32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Securing the Law Firm 2023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F1E064-7825-CC94-8008-0A4D24AF1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Approaches to Security Controls testing</a:t>
            </a:r>
          </a:p>
        </p:txBody>
      </p:sp>
    </p:spTree>
    <p:extLst>
      <p:ext uri="{BB962C8B-B14F-4D97-AF65-F5344CB8AC3E}">
        <p14:creationId xmlns:p14="http://schemas.microsoft.com/office/powerpoint/2010/main" val="2815208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E219-CE1E-396B-BA23-4077982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0B63C2-855A-3CBD-17CC-CF9F0044F3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57617" r="34316"/>
          <a:stretch/>
        </p:blipFill>
        <p:spPr>
          <a:xfrm>
            <a:off x="11248007" y="0"/>
            <a:ext cx="943991" cy="6581817"/>
          </a:xfrm>
          <a:blipFill>
            <a:blip r:embed="rId3"/>
            <a:stretch>
              <a:fillRect/>
            </a:stretch>
          </a:blip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FC0E36-6EE8-6F80-5D29-25645C882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Securing the Law Firm 2023</a:t>
            </a:r>
          </a:p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FA0619-E124-E309-E669-5D5AD06C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68300"/>
            <a:ext cx="9936745" cy="577153"/>
          </a:xfrm>
        </p:spPr>
        <p:txBody>
          <a:bodyPr/>
          <a:lstStyle/>
          <a:p>
            <a:r>
              <a:rPr lang="en-GB" dirty="0"/>
              <a:t>Automated Testing (Breach Attack Simulation)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952358E-6F88-2712-859B-A90D8590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" y="2007713"/>
            <a:ext cx="3109234" cy="204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CTID">
            <a:extLst>
              <a:ext uri="{FF2B5EF4-FFF2-40B4-BE49-F238E27FC236}">
                <a16:creationId xmlns:a16="http://schemas.microsoft.com/office/drawing/2014/main" id="{0EB6915E-8428-9C9F-C145-EE9B4DB64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78" y="1240929"/>
            <a:ext cx="1034384" cy="36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CA4972-FB9C-F65F-B7EC-DD5CC9377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175" y="2049780"/>
            <a:ext cx="2443972" cy="3714751"/>
          </a:xfrm>
          <a:prstGeom prst="rect">
            <a:avLst/>
          </a:prstGeom>
        </p:spPr>
      </p:pic>
      <p:pic>
        <p:nvPicPr>
          <p:cNvPr id="7172" name="Picture 4" descr="AttackIQ Introduces New Vanguard Managed Security Validation Service To  Proactively Discover and Remediate Security Gaps Before Adversaries Mount  Cyberattacks | Business Wire">
            <a:extLst>
              <a:ext uri="{FF2B5EF4-FFF2-40B4-BE49-F238E27FC236}">
                <a16:creationId xmlns:a16="http://schemas.microsoft.com/office/drawing/2014/main" id="{6B31AB0E-7782-C7AB-988A-DEE49F73E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896" y="1117595"/>
            <a:ext cx="1605480" cy="8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F1A1C7-6110-8917-EF53-327A142A9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8697" y="2049780"/>
            <a:ext cx="4183879" cy="26589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6B48787-11D4-F9AA-B723-8B6D3A157FF9}"/>
              </a:ext>
            </a:extLst>
          </p:cNvPr>
          <p:cNvSpPr txBox="1"/>
          <p:nvPr/>
        </p:nvSpPr>
        <p:spPr>
          <a:xfrm>
            <a:off x="7551813" y="1616842"/>
            <a:ext cx="3014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rgbClr val="006DC8"/>
                </a:solidFill>
              </a:rPr>
              <a:t>www.academy.attackiq.com</a:t>
            </a:r>
            <a:endParaRPr lang="en-GB" sz="1000" dirty="0">
              <a:solidFill>
                <a:srgbClr val="006DC8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3DB0D0-5285-E32E-4242-22DA2EE297E1}"/>
              </a:ext>
            </a:extLst>
          </p:cNvPr>
          <p:cNvSpPr txBox="1"/>
          <p:nvPr/>
        </p:nvSpPr>
        <p:spPr>
          <a:xfrm>
            <a:off x="3864285" y="1616842"/>
            <a:ext cx="3014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rgbClr val="006DC8"/>
                </a:solidFill>
              </a:rPr>
              <a:t>ctid.mitre-engenuity.org</a:t>
            </a:r>
            <a:endParaRPr lang="en-GB" sz="1000" dirty="0">
              <a:solidFill>
                <a:srgbClr val="006D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14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E219-CE1E-396B-BA23-4077982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0B63C2-855A-3CBD-17CC-CF9F0044F3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l="57617" r="34316"/>
          <a:stretch/>
        </p:blipFill>
        <p:spPr>
          <a:xfrm>
            <a:off x="11248007" y="0"/>
            <a:ext cx="943991" cy="6581817"/>
          </a:xfrm>
          <a:blipFill>
            <a:blip r:embed="rId4"/>
            <a:stretch>
              <a:fillRect/>
            </a:stretch>
          </a:blip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FC0E36-6EE8-6F80-5D29-25645C882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Securing the Law Firm 2023</a:t>
            </a:r>
          </a:p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FA0619-E124-E309-E669-5D5AD06C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68300"/>
            <a:ext cx="9936745" cy="577153"/>
          </a:xfrm>
        </p:spPr>
        <p:txBody>
          <a:bodyPr/>
          <a:lstStyle/>
          <a:p>
            <a:r>
              <a:rPr lang="en-GB" dirty="0"/>
              <a:t>Testing with Tabletop Exercises (</a:t>
            </a:r>
            <a:r>
              <a:rPr lang="en-GB" dirty="0" err="1"/>
              <a:t>TTXs</a:t>
            </a:r>
            <a:r>
              <a:rPr lang="en-GB" dirty="0"/>
              <a:t>)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19984B0-E012-A33D-A489-EB1CBB84B735}"/>
              </a:ext>
            </a:extLst>
          </p:cNvPr>
          <p:cNvSpPr txBox="1">
            <a:spLocks/>
          </p:cNvSpPr>
          <p:nvPr/>
        </p:nvSpPr>
        <p:spPr>
          <a:xfrm>
            <a:off x="515938" y="1476314"/>
            <a:ext cx="10437164" cy="1370421"/>
          </a:xfrm>
          <a:prstGeom prst="rect">
            <a:avLst/>
          </a:prstGeom>
        </p:spPr>
        <p:txBody>
          <a:bodyPr/>
          <a:lstStyle>
            <a:lvl1pPr marL="230188" indent="-230188" algn="l" defTabSz="914400" rtl="0" eaLnBrk="1" latinLnBrk="0" hangingPunct="1">
              <a:lnSpc>
                <a:spcPts val="22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6538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213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5425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11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655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2450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86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Test your cybersecurity programme with role-play tabletops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Deliver these internally or with assistance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031320D-0703-0738-FF4B-30D08EA93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2615049"/>
            <a:ext cx="5071131" cy="435600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Strengths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A1FB4D2-039F-842C-F87E-24E06EE1D27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15939" y="3065020"/>
            <a:ext cx="5071130" cy="3424680"/>
          </a:xfrm>
        </p:spPr>
        <p:txBody>
          <a:bodyPr/>
          <a:lstStyle/>
          <a:p>
            <a:r>
              <a:rPr lang="en-GB" sz="1600" dirty="0"/>
              <a:t>Still useful! </a:t>
            </a:r>
          </a:p>
          <a:p>
            <a:r>
              <a:rPr lang="en-GB" sz="1600" dirty="0"/>
              <a:t>Low cost (time, planning)</a:t>
            </a:r>
          </a:p>
          <a:p>
            <a:r>
              <a:rPr lang="en-GB" sz="1600" dirty="0"/>
              <a:t>Fast (especially </a:t>
            </a:r>
            <a:r>
              <a:rPr lang="en-GB" sz="1600" i="1" dirty="0"/>
              <a:t>lightning</a:t>
            </a:r>
            <a:r>
              <a:rPr lang="en-GB" sz="1600" dirty="0"/>
              <a:t> scenarios) </a:t>
            </a:r>
            <a:endParaRPr lang="en-GB" sz="1600" b="1" dirty="0"/>
          </a:p>
          <a:p>
            <a:r>
              <a:rPr lang="en-GB" sz="1600" dirty="0"/>
              <a:t>Scale well with formal organisation</a:t>
            </a:r>
          </a:p>
          <a:p>
            <a:r>
              <a:rPr lang="en-GB" sz="1600" dirty="0"/>
              <a:t>Dovetail with risk / controls assurance 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44D9A08-6C9D-6253-8A11-C7D777B6C9F8}"/>
              </a:ext>
            </a:extLst>
          </p:cNvPr>
          <p:cNvSpPr txBox="1">
            <a:spLocks/>
          </p:cNvSpPr>
          <p:nvPr/>
        </p:nvSpPr>
        <p:spPr>
          <a:xfrm>
            <a:off x="5881971" y="2615049"/>
            <a:ext cx="5071131" cy="435600"/>
          </a:xfrm>
          <a:prstGeom prst="rect">
            <a:avLst/>
          </a:prstGeom>
        </p:spPr>
        <p:txBody>
          <a:bodyPr vert="horz" lIns="0" tIns="0" rIns="0" bIns="0" spcCol="13716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None/>
              <a:defRPr sz="2200" b="1" kern="1200" baseline="0">
                <a:solidFill>
                  <a:schemeClr val="accent6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Weaknesses</a:t>
            </a:r>
          </a:p>
        </p:txBody>
      </p:sp>
      <p:sp>
        <p:nvSpPr>
          <p:cNvPr id="18" name="Content Placeholder 10">
            <a:extLst>
              <a:ext uri="{FF2B5EF4-FFF2-40B4-BE49-F238E27FC236}">
                <a16:creationId xmlns:a16="http://schemas.microsoft.com/office/drawing/2014/main" id="{92E0D900-3197-2ED4-2D8F-A55D3A31637E}"/>
              </a:ext>
            </a:extLst>
          </p:cNvPr>
          <p:cNvSpPr txBox="1">
            <a:spLocks/>
          </p:cNvSpPr>
          <p:nvPr/>
        </p:nvSpPr>
        <p:spPr>
          <a:xfrm>
            <a:off x="5881972" y="3065020"/>
            <a:ext cx="5071130" cy="3424680"/>
          </a:xfrm>
          <a:prstGeom prst="rect">
            <a:avLst/>
          </a:prstGeom>
        </p:spPr>
        <p:txBody>
          <a:bodyPr vert="horz" lIns="0" tIns="0" rIns="0" bIns="0" spcCol="137160" rtlCol="0">
            <a:noAutofit/>
          </a:bodyPr>
          <a:lstStyle>
            <a:lvl1pPr marL="230188" indent="-2301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213" indent="-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11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655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2450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86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No immediate technical validation</a:t>
            </a:r>
          </a:p>
          <a:p>
            <a:r>
              <a:rPr lang="en-GB" sz="1600" dirty="0"/>
              <a:t>Mileage may vary</a:t>
            </a:r>
          </a:p>
          <a:p>
            <a:endParaRPr lang="en-GB" sz="16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96353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E219-CE1E-396B-BA23-4077982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0B63C2-855A-3CBD-17CC-CF9F0044F3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57617" r="34316"/>
          <a:stretch/>
        </p:blipFill>
        <p:spPr>
          <a:xfrm>
            <a:off x="11248007" y="0"/>
            <a:ext cx="943991" cy="6581817"/>
          </a:xfrm>
          <a:blipFill>
            <a:blip r:embed="rId3"/>
            <a:stretch>
              <a:fillRect/>
            </a:stretch>
          </a:blip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FC0E36-6EE8-6F80-5D29-25645C882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Securing the Law Firm 2023</a:t>
            </a:r>
          </a:p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FA0619-E124-E309-E669-5D5AD06C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68300"/>
            <a:ext cx="9936745" cy="577153"/>
          </a:xfrm>
        </p:spPr>
        <p:txBody>
          <a:bodyPr/>
          <a:lstStyle/>
          <a:p>
            <a:r>
              <a:rPr lang="en-GB" dirty="0"/>
              <a:t>Testing with Tabletop Exercises (</a:t>
            </a:r>
            <a:r>
              <a:rPr lang="en-GB" dirty="0" err="1"/>
              <a:t>TTXs</a:t>
            </a:r>
            <a:r>
              <a:rPr lang="en-GB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900A2B5-D5B2-E864-4BDD-28D4C008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628" y="1476314"/>
            <a:ext cx="10166199" cy="47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4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E219-CE1E-396B-BA23-4077982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0B63C2-855A-3CBD-17CC-CF9F0044F3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13808" r="1680"/>
          <a:stretch/>
        </p:blipFill>
        <p:spPr>
          <a:xfrm>
            <a:off x="6096001" y="0"/>
            <a:ext cx="6095998" cy="6581817"/>
          </a:xfrm>
          <a:blipFill>
            <a:blip r:embed="rId3"/>
            <a:stretch>
              <a:fillRect/>
            </a:stretch>
          </a:blipFill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8A9C374-E26C-0947-AFBC-13E36FBDBF06}"/>
              </a:ext>
            </a:extLst>
          </p:cNvPr>
          <p:cNvSpPr txBox="1">
            <a:spLocks/>
          </p:cNvSpPr>
          <p:nvPr/>
        </p:nvSpPr>
        <p:spPr>
          <a:xfrm>
            <a:off x="515939" y="1431382"/>
            <a:ext cx="5484812" cy="412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5D9E3896-2E71-F82D-320F-9D73A74D8305}"/>
              </a:ext>
            </a:extLst>
          </p:cNvPr>
          <p:cNvSpPr/>
          <p:nvPr/>
        </p:nvSpPr>
        <p:spPr>
          <a:xfrm rot="5400000">
            <a:off x="2709841" y="2834318"/>
            <a:ext cx="6581817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0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9E2E63-D1A4-5DE2-FFD9-A27C4DFC4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Approaches to Security Controls testing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E219-CE1E-396B-BA23-4077982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3FC84-6E2A-205A-96B5-8D06295F7D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Securing the Law Firm 2023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B1A10C-1F6F-C7AD-95D5-351E9348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0B63C2-855A-3CBD-17CC-CF9F0044F3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53808" r="1681"/>
          <a:stretch/>
        </p:blipFill>
        <p:spPr>
          <a:xfrm>
            <a:off x="8981359" y="0"/>
            <a:ext cx="3210639" cy="6581817"/>
          </a:xfrm>
          <a:blipFill>
            <a:blip r:embed="rId3"/>
            <a:stretch>
              <a:fillRect/>
            </a:stretch>
          </a:blipFill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59199D-9BDD-E1AD-80C8-8C98BB93CA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15938" y="1882171"/>
            <a:ext cx="8636940" cy="44265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The importance of validating security controls coverage &amp; 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How to reduce business risk through close control monitoring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Responding to incidents and lessons learnt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2200" b="1" dirty="0"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794EA793-E45A-185F-66F5-720EC3BF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382" y="4005813"/>
            <a:ext cx="629281" cy="62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5124AA85-8FE4-8127-1E5A-3C150A4CCA5E}"/>
              </a:ext>
            </a:extLst>
          </p:cNvPr>
          <p:cNvSpPr txBox="1">
            <a:spLocks/>
          </p:cNvSpPr>
          <p:nvPr/>
        </p:nvSpPr>
        <p:spPr>
          <a:xfrm>
            <a:off x="1778493" y="4662748"/>
            <a:ext cx="4777319" cy="869033"/>
          </a:xfrm>
          <a:prstGeom prst="rect">
            <a:avLst/>
          </a:prstGeom>
        </p:spPr>
        <p:txBody>
          <a:bodyPr vert="horz" wrap="square" lIns="217433" tIns="108718" rIns="217433" bIns="10871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linkedin.com/in/sldavies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about.me/stephendavies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5A1226-1431-A91B-FDEF-98A3DC1C88C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44" y="4743527"/>
            <a:ext cx="387002" cy="329104"/>
          </a:xfrm>
          <a:prstGeom prst="rect">
            <a:avLst/>
          </a:prstGeom>
        </p:spPr>
      </p:pic>
      <p:pic>
        <p:nvPicPr>
          <p:cNvPr id="16" name="Picture 2" descr="about.me badge">
            <a:extLst>
              <a:ext uri="{FF2B5EF4-FFF2-40B4-BE49-F238E27FC236}">
                <a16:creationId xmlns:a16="http://schemas.microsoft.com/office/drawing/2014/main" id="{2D559158-1D0E-4736-B923-8E47D1EAC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744" y="5148333"/>
            <a:ext cx="329104" cy="329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LA Piper">
            <a:extLst>
              <a:ext uri="{FF2B5EF4-FFF2-40B4-BE49-F238E27FC236}">
                <a16:creationId xmlns:a16="http://schemas.microsoft.com/office/drawing/2014/main" id="{C5393B92-F9DF-874D-735C-8B7BD185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2" y="4005812"/>
            <a:ext cx="629281" cy="62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E4A4A980-AD2B-8B2C-08D3-49C91B7A5F01}"/>
              </a:ext>
            </a:extLst>
          </p:cNvPr>
          <p:cNvSpPr txBox="1">
            <a:spLocks/>
          </p:cNvSpPr>
          <p:nvPr/>
        </p:nvSpPr>
        <p:spPr>
          <a:xfrm>
            <a:off x="1793289" y="3744130"/>
            <a:ext cx="4302712" cy="1007532"/>
          </a:xfrm>
          <a:prstGeom prst="rect">
            <a:avLst/>
          </a:prstGeom>
        </p:spPr>
        <p:txBody>
          <a:bodyPr vert="horz" wrap="square" lIns="217433" tIns="108718" rIns="217433" bIns="108718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Lato Light" panose="020F0502020204030203" pitchFamily="34" charset="0"/>
              </a:rPr>
              <a:t>Steve Davies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Lato Light" panose="020F0502020204030203" pitchFamily="34" charset="0"/>
              </a:rPr>
              <a:t>Head of Cybersecurity at DLA Piper UK LLP </a:t>
            </a:r>
          </a:p>
        </p:txBody>
      </p:sp>
    </p:spTree>
    <p:extLst>
      <p:ext uri="{BB962C8B-B14F-4D97-AF65-F5344CB8AC3E}">
        <p14:creationId xmlns:p14="http://schemas.microsoft.com/office/powerpoint/2010/main" val="2504584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4434A9-770F-9760-485C-E4C333DF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E1FA801-0289-0279-0E28-CBBBE94684D7}"/>
              </a:ext>
            </a:extLst>
          </p:cNvPr>
          <p:cNvSpPr txBox="1">
            <a:spLocks/>
          </p:cNvSpPr>
          <p:nvPr/>
        </p:nvSpPr>
        <p:spPr>
          <a:xfrm>
            <a:off x="515938" y="1844476"/>
            <a:ext cx="7389435" cy="435600"/>
          </a:xfrm>
          <a:prstGeom prst="rect">
            <a:avLst/>
          </a:prstGeom>
        </p:spPr>
        <p:txBody>
          <a:bodyPr/>
          <a:lstStyle>
            <a:lvl1pPr marL="230188" indent="-230188" algn="l" defTabSz="914400" rtl="0" eaLnBrk="1" latinLnBrk="0" hangingPunct="1">
              <a:lnSpc>
                <a:spcPts val="22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6538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213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5425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11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655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2450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86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Problem: </a:t>
            </a:r>
            <a:r>
              <a:rPr lang="en-GB" dirty="0">
                <a:solidFill>
                  <a:schemeClr val="accent4"/>
                </a:solidFill>
              </a:rPr>
              <a:t>The ‘wait and see’ strategy isn’t a strategy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169E8FC-E5B6-324C-48D2-54DE7C34E3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899161"/>
            <a:ext cx="7389435" cy="237308"/>
          </a:xfrm>
        </p:spPr>
        <p:txBody>
          <a:bodyPr/>
          <a:lstStyle/>
          <a:p>
            <a:r>
              <a:rPr lang="en-GB" dirty="0"/>
              <a:t>Securing the Law Firm 2023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D14896-96FB-05B3-DFEA-002FD137A3BB}"/>
              </a:ext>
            </a:extLst>
          </p:cNvPr>
          <p:cNvSpPr txBox="1">
            <a:spLocks/>
          </p:cNvSpPr>
          <p:nvPr/>
        </p:nvSpPr>
        <p:spPr>
          <a:xfrm>
            <a:off x="515938" y="2280076"/>
            <a:ext cx="6522425" cy="4028649"/>
          </a:xfrm>
          <a:prstGeom prst="rect">
            <a:avLst/>
          </a:prstGeom>
        </p:spPr>
        <p:txBody>
          <a:bodyPr/>
          <a:lstStyle>
            <a:lvl1pPr marL="230188" indent="-230188" algn="l" defTabSz="914400" rtl="0" eaLnBrk="1" latinLnBrk="0" hangingPunct="1">
              <a:lnSpc>
                <a:spcPts val="22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6538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213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5425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11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655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2450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86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Many security teams still do not test their security controls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Controls coverage is often best efforts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Environmental complexity can undermine controls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Control configuration management can be difficult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Controls often fail silently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Control efficacy is usually </a:t>
            </a:r>
            <a:r>
              <a:rPr lang="en-GB" i="1" dirty="0"/>
              <a:t>TBC</a:t>
            </a:r>
            <a:r>
              <a:rPr lang="en-GB" dirty="0"/>
              <a:t> or </a:t>
            </a:r>
            <a:r>
              <a:rPr lang="en-GB" i="1" dirty="0"/>
              <a:t>wait and see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8583E5D2-DBE6-F059-04D5-75833E948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68300"/>
            <a:ext cx="11160125" cy="577153"/>
          </a:xfrm>
        </p:spPr>
        <p:txBody>
          <a:bodyPr/>
          <a:lstStyle/>
          <a:p>
            <a:r>
              <a:rPr lang="en-GB" dirty="0"/>
              <a:t>The Importance of validating security controls  </a:t>
            </a:r>
          </a:p>
        </p:txBody>
      </p:sp>
      <p:pic>
        <p:nvPicPr>
          <p:cNvPr id="2050" name="Picture 2" descr="Could You Survive Home Alone? | Christmas Quiz | Home Alone on Beano.com">
            <a:extLst>
              <a:ext uri="{FF2B5EF4-FFF2-40B4-BE49-F238E27FC236}">
                <a16:creationId xmlns:a16="http://schemas.microsoft.com/office/drawing/2014/main" id="{A733D06B-833E-E8F8-DDB2-6C624821D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64" y="1476315"/>
            <a:ext cx="4194496" cy="221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B766A0-7E80-5DD5-BA72-9A44C0AE2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895" y="3429000"/>
            <a:ext cx="3046168" cy="23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65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9E2E63-D1A4-5DE2-FFD9-A27C4DFC4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Operating at Risk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E219-CE1E-396B-BA23-4077982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3FC84-6E2A-205A-96B5-8D06295F7D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Securing the Law Firm 2023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8B1A10C-1F6F-C7AD-95D5-351E9348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0B63C2-855A-3CBD-17CC-CF9F0044F3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l="57617" r="34316"/>
          <a:stretch/>
        </p:blipFill>
        <p:spPr>
          <a:xfrm>
            <a:off x="11248007" y="0"/>
            <a:ext cx="943991" cy="6581817"/>
          </a:xfrm>
          <a:blipFill>
            <a:blip r:embed="rId4"/>
            <a:stretch>
              <a:fillRect/>
            </a:stretch>
          </a:blipFill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59199D-9BDD-E1AD-80C8-8C98BB93CAE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15938" y="1882171"/>
            <a:ext cx="10473640" cy="44265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“</a:t>
            </a:r>
            <a:r>
              <a:rPr lang="en-GB" i="1" dirty="0"/>
              <a:t>Security controls are composed of people, processes, and technologies, and absent regular testing against real-world threats, there is no way to ensure they will perform as intended when the time comes</a:t>
            </a:r>
            <a:r>
              <a:rPr lang="en-GB" dirty="0"/>
              <a:t>”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If we don’t test…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/>
              <a:t>coverage and continuity</a:t>
            </a:r>
            <a:r>
              <a:rPr lang="en-GB" dirty="0"/>
              <a:t>, we might not have controls to detect/disrupt our adversaries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/>
              <a:t>all environments </a:t>
            </a:r>
            <a:r>
              <a:rPr lang="en-GB" dirty="0"/>
              <a:t>(on-prem, cloud), we might not have the right controls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/>
              <a:t>configuration</a:t>
            </a:r>
            <a:r>
              <a:rPr lang="en-GB" dirty="0"/>
              <a:t>, our controls might not work as expected OR deceive us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/>
              <a:t>efficacy</a:t>
            </a:r>
            <a:r>
              <a:rPr lang="en-GB" dirty="0"/>
              <a:t>, we won’t know for sure that our controls will hold up against specific threats</a:t>
            </a:r>
          </a:p>
        </p:txBody>
      </p:sp>
    </p:spTree>
    <p:extLst>
      <p:ext uri="{BB962C8B-B14F-4D97-AF65-F5344CB8AC3E}">
        <p14:creationId xmlns:p14="http://schemas.microsoft.com/office/powerpoint/2010/main" val="1583814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E219-CE1E-396B-BA23-4077982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0B63C2-855A-3CBD-17CC-CF9F0044F3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l="57617" r="34316"/>
          <a:stretch/>
        </p:blipFill>
        <p:spPr>
          <a:xfrm>
            <a:off x="11248007" y="0"/>
            <a:ext cx="943991" cy="6581817"/>
          </a:xfrm>
          <a:blipFill>
            <a:blip r:embed="rId4"/>
            <a:stretch>
              <a:fillRect/>
            </a:stretch>
          </a:blipFill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F53BFE8A-1F03-7760-FA71-BCE490FDD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432200"/>
            <a:ext cx="7389435" cy="435600"/>
          </a:xfrm>
        </p:spPr>
        <p:txBody>
          <a:bodyPr/>
          <a:lstStyle/>
          <a:p>
            <a:r>
              <a:rPr lang="en-GB" dirty="0">
                <a:solidFill>
                  <a:schemeClr val="accent4"/>
                </a:solidFill>
              </a:rPr>
              <a:t>Cybersecurity Readiness Testing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9DE4851-525F-54CA-E72F-AF961DBACD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5938" y="899161"/>
            <a:ext cx="7389435" cy="237308"/>
          </a:xfrm>
        </p:spPr>
        <p:txBody>
          <a:bodyPr/>
          <a:lstStyle/>
          <a:p>
            <a:r>
              <a:rPr lang="en-GB" dirty="0"/>
              <a:t>Securing the Law Firm 2023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946D118D-F0F2-2330-604D-1925D636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8300"/>
            <a:ext cx="7392196" cy="577153"/>
          </a:xfrm>
        </p:spPr>
        <p:txBody>
          <a:bodyPr/>
          <a:lstStyle/>
          <a:p>
            <a:r>
              <a:rPr lang="en-GB" dirty="0"/>
              <a:t>The Solution</a:t>
            </a:r>
          </a:p>
        </p:txBody>
      </p:sp>
      <p:sp>
        <p:nvSpPr>
          <p:cNvPr id="23" name="Content Placeholder 6">
            <a:extLst>
              <a:ext uri="{FF2B5EF4-FFF2-40B4-BE49-F238E27FC236}">
                <a16:creationId xmlns:a16="http://schemas.microsoft.com/office/drawing/2014/main" id="{A61E6D71-E1DB-D93B-C905-30AD16BAC11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15937" y="1882171"/>
            <a:ext cx="10146469" cy="442655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Given the importance of cybersecurity controls and investment in cybersecurity resources it is vitally important that security teams endeavour to validate their cybersecurity readiness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Ways to test Cybersecurity Readiness;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/>
              <a:t>Manual Processes </a:t>
            </a:r>
            <a:r>
              <a:rPr lang="en-GB" dirty="0"/>
              <a:t>– outline manual checks, reports, alerts and tests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/>
              <a:t>Set testing objectives </a:t>
            </a:r>
            <a:r>
              <a:rPr lang="en-GB" dirty="0"/>
              <a:t>– leverage testing activities *or* commission testing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/>
              <a:t>Automated Testing </a:t>
            </a:r>
            <a:r>
              <a:rPr lang="en-GB" dirty="0"/>
              <a:t>– employ breach attack simulation tool to automate testing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/>
              <a:t>Tabletop Exercises </a:t>
            </a:r>
            <a:r>
              <a:rPr lang="en-GB" dirty="0"/>
              <a:t>– employ scenario driven role-play exercises 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8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E219-CE1E-396B-BA23-4077982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0B63C2-855A-3CBD-17CC-CF9F0044F3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l="57617" r="34316"/>
          <a:stretch/>
        </p:blipFill>
        <p:spPr>
          <a:xfrm>
            <a:off x="11248007" y="0"/>
            <a:ext cx="943991" cy="6581817"/>
          </a:xfrm>
          <a:blipFill>
            <a:blip r:embed="rId4"/>
            <a:stretch>
              <a:fillRect/>
            </a:stretch>
          </a:blip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26128-CB1D-1052-4AC7-D1EC125FA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2615049"/>
            <a:ext cx="5071131" cy="435600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Strengths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FC0E36-6EE8-6F80-5D29-25645C882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Securing the Law Firm 2023</a:t>
            </a:r>
          </a:p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FA0619-E124-E309-E669-5D5AD06C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with Manual Processes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2DE3B3-0D73-4487-A5CE-DE68F990337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15939" y="3065020"/>
            <a:ext cx="5071130" cy="34246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Can provide useful insight into coverage and licensing issues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Can provide high-level insight into version/configuration consistency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Can provide a some degree of confidence around efficacy via release notes, update digests etc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Can be the starting point for threat informed defence thinking…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6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113B65-2FFF-2991-C13C-2D8DBE536BC6}"/>
              </a:ext>
            </a:extLst>
          </p:cNvPr>
          <p:cNvSpPr txBox="1">
            <a:spLocks/>
          </p:cNvSpPr>
          <p:nvPr/>
        </p:nvSpPr>
        <p:spPr>
          <a:xfrm>
            <a:off x="5881971" y="2615049"/>
            <a:ext cx="5071131" cy="435600"/>
          </a:xfrm>
          <a:prstGeom prst="rect">
            <a:avLst/>
          </a:prstGeom>
        </p:spPr>
        <p:txBody>
          <a:bodyPr vert="horz" lIns="0" tIns="0" rIns="0" bIns="0" spcCol="13716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None/>
              <a:defRPr sz="2200" b="1" kern="1200" baseline="0">
                <a:solidFill>
                  <a:schemeClr val="accent6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Weaknesses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B5E6F7C8-81AD-D85A-569D-20A4F1AA3EA2}"/>
              </a:ext>
            </a:extLst>
          </p:cNvPr>
          <p:cNvSpPr txBox="1">
            <a:spLocks/>
          </p:cNvSpPr>
          <p:nvPr/>
        </p:nvSpPr>
        <p:spPr>
          <a:xfrm>
            <a:off x="5881972" y="3065020"/>
            <a:ext cx="5071130" cy="3424680"/>
          </a:xfrm>
          <a:prstGeom prst="rect">
            <a:avLst/>
          </a:prstGeom>
        </p:spPr>
        <p:txBody>
          <a:bodyPr vert="horz" lIns="0" tIns="0" rIns="0" bIns="0" spcCol="137160" rtlCol="0">
            <a:noAutofit/>
          </a:bodyPr>
          <a:lstStyle>
            <a:lvl1pPr marL="230188" indent="-2301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213" indent="-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11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655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2450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86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Likely to get de-prioritised in favour of ‘real work’ and become ad-hoc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Unlikely to test controls holistically or provide scientific results around coverage or effectiveness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Unlikely to scale well 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19984B0-E012-A33D-A489-EB1CBB84B735}"/>
              </a:ext>
            </a:extLst>
          </p:cNvPr>
          <p:cNvSpPr txBox="1">
            <a:spLocks/>
          </p:cNvSpPr>
          <p:nvPr/>
        </p:nvSpPr>
        <p:spPr>
          <a:xfrm>
            <a:off x="515938" y="1476314"/>
            <a:ext cx="10437164" cy="1370421"/>
          </a:xfrm>
          <a:prstGeom prst="rect">
            <a:avLst/>
          </a:prstGeom>
        </p:spPr>
        <p:txBody>
          <a:bodyPr/>
          <a:lstStyle>
            <a:lvl1pPr marL="230188" indent="-230188" algn="l" defTabSz="914400" rtl="0" eaLnBrk="1" latinLnBrk="0" hangingPunct="1">
              <a:lnSpc>
                <a:spcPts val="22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6538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213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5425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11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655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2450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86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Implement manual checks (turn-key reports, dashboards, email digests etc)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Implement manual tests (BAU atomic tests)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132843-DF5B-5DF4-E59A-4E9CDDAB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5585423"/>
            <a:ext cx="746834" cy="74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1B942-4FA0-D230-4244-4CD8E479962F}"/>
              </a:ext>
            </a:extLst>
          </p:cNvPr>
          <p:cNvSpPr txBox="1"/>
          <p:nvPr/>
        </p:nvSpPr>
        <p:spPr>
          <a:xfrm>
            <a:off x="684858" y="5835728"/>
            <a:ext cx="3811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 err="1">
                <a:solidFill>
                  <a:srgbClr val="006DC8"/>
                </a:solidFill>
              </a:rPr>
              <a:t>github.com</a:t>
            </a:r>
            <a:r>
              <a:rPr lang="en-GB" sz="1000" dirty="0">
                <a:solidFill>
                  <a:srgbClr val="006DC8"/>
                </a:solidFill>
              </a:rPr>
              <a:t>/</a:t>
            </a:r>
            <a:r>
              <a:rPr lang="en-GB" sz="1000" dirty="0" err="1">
                <a:solidFill>
                  <a:srgbClr val="006DC8"/>
                </a:solidFill>
              </a:rPr>
              <a:t>redcanaryco</a:t>
            </a:r>
            <a:r>
              <a:rPr lang="en-GB" sz="1000" dirty="0">
                <a:solidFill>
                  <a:srgbClr val="006DC8"/>
                </a:solidFill>
              </a:rPr>
              <a:t>/atomic-red-team</a:t>
            </a:r>
          </a:p>
        </p:txBody>
      </p:sp>
    </p:spTree>
    <p:extLst>
      <p:ext uri="{BB962C8B-B14F-4D97-AF65-F5344CB8AC3E}">
        <p14:creationId xmlns:p14="http://schemas.microsoft.com/office/powerpoint/2010/main" val="291657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E219-CE1E-396B-BA23-4077982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0B63C2-855A-3CBD-17CC-CF9F0044F3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l="57617" r="34316"/>
          <a:stretch/>
        </p:blipFill>
        <p:spPr>
          <a:xfrm>
            <a:off x="11248007" y="0"/>
            <a:ext cx="943991" cy="6581817"/>
          </a:xfrm>
          <a:blipFill>
            <a:blip r:embed="rId4"/>
            <a:stretch>
              <a:fillRect/>
            </a:stretch>
          </a:blip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26128-CB1D-1052-4AC7-D1EC125FA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2615049"/>
            <a:ext cx="5071131" cy="435600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Strengths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FC0E36-6EE8-6F80-5D29-25645C882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Securing the Law Firm 2023</a:t>
            </a:r>
          </a:p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FA0619-E124-E309-E669-5D5AD06C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Testing Objectives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2DE3B3-0D73-4487-A5CE-DE68F990337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15938" y="3065020"/>
            <a:ext cx="7443921" cy="34246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Can provide great insight into control coverage and effectiveness against real-world adversary </a:t>
            </a:r>
            <a:r>
              <a:rPr lang="en-GB" sz="1600" dirty="0" err="1"/>
              <a:t>TTPs</a:t>
            </a:r>
            <a:endParaRPr lang="en-GB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Can provide very specific insight into controls effectiveness in relation to critical services and assets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Can be the starting point for joint </a:t>
            </a:r>
            <a:r>
              <a:rPr lang="en-GB" sz="1600" dirty="0">
                <a:solidFill>
                  <a:schemeClr val="accent1"/>
                </a:solidFill>
              </a:rPr>
              <a:t>red </a:t>
            </a:r>
            <a:r>
              <a:rPr lang="en-GB" sz="1600" dirty="0"/>
              <a:t>+ </a:t>
            </a:r>
            <a:r>
              <a:rPr lang="en-GB" sz="1600" dirty="0">
                <a:solidFill>
                  <a:schemeClr val="accent6"/>
                </a:solidFill>
              </a:rPr>
              <a:t>blue</a:t>
            </a:r>
            <a:r>
              <a:rPr lang="en-GB" sz="1600" dirty="0"/>
              <a:t> team operations, aka </a:t>
            </a:r>
            <a:r>
              <a:rPr lang="en-GB" sz="1600" dirty="0">
                <a:solidFill>
                  <a:srgbClr val="CE4EE8"/>
                </a:solidFill>
              </a:rPr>
              <a:t>purple teaming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Allows organisations to map controls against new technologies and services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113B65-2FFF-2991-C13C-2D8DBE536BC6}"/>
              </a:ext>
            </a:extLst>
          </p:cNvPr>
          <p:cNvSpPr txBox="1">
            <a:spLocks/>
          </p:cNvSpPr>
          <p:nvPr/>
        </p:nvSpPr>
        <p:spPr>
          <a:xfrm>
            <a:off x="8254766" y="2615049"/>
            <a:ext cx="2698336" cy="435600"/>
          </a:xfrm>
          <a:prstGeom prst="rect">
            <a:avLst/>
          </a:prstGeom>
        </p:spPr>
        <p:txBody>
          <a:bodyPr vert="horz" lIns="0" tIns="0" rIns="0" bIns="0" spcCol="13716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None/>
              <a:defRPr sz="2200" b="1" kern="1200" baseline="0">
                <a:solidFill>
                  <a:schemeClr val="accent6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Weaknesses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B5E6F7C8-81AD-D85A-569D-20A4F1AA3EA2}"/>
              </a:ext>
            </a:extLst>
          </p:cNvPr>
          <p:cNvSpPr txBox="1">
            <a:spLocks/>
          </p:cNvSpPr>
          <p:nvPr/>
        </p:nvSpPr>
        <p:spPr>
          <a:xfrm>
            <a:off x="8254766" y="3065020"/>
            <a:ext cx="2698335" cy="3424680"/>
          </a:xfrm>
          <a:prstGeom prst="rect">
            <a:avLst/>
          </a:prstGeom>
        </p:spPr>
        <p:txBody>
          <a:bodyPr vert="horz" lIns="0" tIns="0" rIns="0" bIns="0" spcCol="137160" rtlCol="0">
            <a:noAutofit/>
          </a:bodyPr>
          <a:lstStyle>
            <a:lvl1pPr marL="230188" indent="-2301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213" indent="-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11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655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2450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86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Expensive and infrequent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Expensive to scale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Mileage may vary 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19984B0-E012-A33D-A489-EB1CBB84B735}"/>
              </a:ext>
            </a:extLst>
          </p:cNvPr>
          <p:cNvSpPr txBox="1">
            <a:spLocks/>
          </p:cNvSpPr>
          <p:nvPr/>
        </p:nvSpPr>
        <p:spPr>
          <a:xfrm>
            <a:off x="515938" y="1476314"/>
            <a:ext cx="10437164" cy="1370421"/>
          </a:xfrm>
          <a:prstGeom prst="rect">
            <a:avLst/>
          </a:prstGeom>
        </p:spPr>
        <p:txBody>
          <a:bodyPr/>
          <a:lstStyle>
            <a:lvl1pPr marL="230188" indent="-230188" algn="l" defTabSz="914400" rtl="0" eaLnBrk="1" latinLnBrk="0" hangingPunct="1">
              <a:lnSpc>
                <a:spcPts val="22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6538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213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5425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11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655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2450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86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Set specific control testing objectives during security testing engagements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Objectives might include testing control efficacy Vs adversary techniques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251EC-E409-AFD0-4378-628B762BFD11}"/>
              </a:ext>
            </a:extLst>
          </p:cNvPr>
          <p:cNvSpPr txBox="1"/>
          <p:nvPr/>
        </p:nvSpPr>
        <p:spPr>
          <a:xfrm>
            <a:off x="1358116" y="5418487"/>
            <a:ext cx="9435687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1400" b="1" i="1" dirty="0" err="1">
                <a:effectLst/>
                <a:latin typeface="Roboto" panose="02000000000000000000" pitchFamily="2" charset="0"/>
              </a:rPr>
              <a:t>OWASP</a:t>
            </a:r>
            <a:r>
              <a:rPr lang="en-GB" sz="1400" b="1" i="1" dirty="0">
                <a:effectLst/>
                <a:latin typeface="Roboto" panose="02000000000000000000" pitchFamily="2" charset="0"/>
              </a:rPr>
              <a:t> </a:t>
            </a:r>
            <a:r>
              <a:rPr lang="en-GB" sz="1400" b="1" i="1" dirty="0" err="1">
                <a:effectLst/>
                <a:latin typeface="Roboto" panose="02000000000000000000" pitchFamily="2" charset="0"/>
              </a:rPr>
              <a:t>A09:2021</a:t>
            </a:r>
            <a:endParaRPr lang="en-GB" sz="1400" b="1" i="1" dirty="0">
              <a:effectLst/>
              <a:latin typeface="Roboto" panose="02000000000000000000" pitchFamily="2" charset="0"/>
            </a:endParaRPr>
          </a:p>
          <a:p>
            <a:r>
              <a:rPr lang="en-GB" sz="1400" b="0" i="1" dirty="0">
                <a:effectLst/>
                <a:latin typeface="Roboto" panose="02000000000000000000" pitchFamily="2" charset="0"/>
              </a:rPr>
              <a:t>Logging and monitoring can be challenging to test, </a:t>
            </a:r>
            <a:r>
              <a:rPr lang="en-GB" sz="1400" b="1" i="1" dirty="0">
                <a:effectLst/>
                <a:latin typeface="Roboto" panose="02000000000000000000" pitchFamily="2" charset="0"/>
              </a:rPr>
              <a:t>often involving interviews or asking if attacks were detected</a:t>
            </a:r>
            <a:r>
              <a:rPr lang="en-GB" sz="1400" b="0" i="1" dirty="0">
                <a:effectLst/>
                <a:latin typeface="Roboto" panose="02000000000000000000" pitchFamily="2" charset="0"/>
              </a:rPr>
              <a:t> during a penetration test. There isn't much CVE/CVSS data for this category, but detecting and responding to breaches is critical. Still, it can be very impactful for accountability, visibility, incident alerting, and forensics. </a:t>
            </a:r>
            <a:endParaRPr lang="en-GB" sz="1400" i="1" dirty="0"/>
          </a:p>
        </p:txBody>
      </p:sp>
      <p:pic>
        <p:nvPicPr>
          <p:cNvPr id="10" name="Picture 2" descr="icon">
            <a:extLst>
              <a:ext uri="{FF2B5EF4-FFF2-40B4-BE49-F238E27FC236}">
                <a16:creationId xmlns:a16="http://schemas.microsoft.com/office/drawing/2014/main" id="{1D2A1F9A-338C-3CC2-2C4E-D335E85CF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5453148"/>
            <a:ext cx="842178" cy="84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056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E219-CE1E-396B-BA23-4077982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0B63C2-855A-3CBD-17CC-CF9F0044F3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l="57617" r="34316"/>
          <a:stretch/>
        </p:blipFill>
        <p:spPr>
          <a:xfrm>
            <a:off x="11248007" y="0"/>
            <a:ext cx="943991" cy="6581817"/>
          </a:xfrm>
          <a:blipFill>
            <a:blip r:embed="rId4"/>
            <a:stretch>
              <a:fillRect/>
            </a:stretch>
          </a:blipFill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26128-CB1D-1052-4AC7-D1EC125FA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2615049"/>
            <a:ext cx="5071131" cy="435600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Strengths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FC0E36-6EE8-6F80-5D29-25645C882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Securing the Law Firm 2023</a:t>
            </a:r>
          </a:p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FA0619-E124-E309-E669-5D5AD06C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68300"/>
            <a:ext cx="9936745" cy="577153"/>
          </a:xfrm>
        </p:spPr>
        <p:txBody>
          <a:bodyPr/>
          <a:lstStyle/>
          <a:p>
            <a:r>
              <a:rPr lang="en-GB" dirty="0"/>
              <a:t>Automated Testing (Breach Attack Simulation)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2DE3B3-0D73-4487-A5CE-DE68F990337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15938" y="3065020"/>
            <a:ext cx="7443921" cy="342468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Automated, holistic testing of controls across technology stacks and mappings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Provides real-time insight into control efficacy and coverage Vs real-world threats and </a:t>
            </a:r>
            <a:r>
              <a:rPr lang="en-GB" sz="1600" dirty="0" err="1"/>
              <a:t>TTPs</a:t>
            </a:r>
            <a:r>
              <a:rPr lang="en-GB" sz="16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Drive </a:t>
            </a:r>
            <a:r>
              <a:rPr lang="en-GB" sz="1600" dirty="0">
                <a:solidFill>
                  <a:srgbClr val="FF0000"/>
                </a:solidFill>
              </a:rPr>
              <a:t>red</a:t>
            </a:r>
            <a:r>
              <a:rPr lang="en-GB" sz="1600" dirty="0"/>
              <a:t> + </a:t>
            </a:r>
            <a:r>
              <a:rPr lang="en-GB" sz="1600" dirty="0">
                <a:solidFill>
                  <a:schemeClr val="accent6"/>
                </a:solidFill>
              </a:rPr>
              <a:t>blue team </a:t>
            </a:r>
            <a:r>
              <a:rPr lang="en-GB" sz="1600" dirty="0"/>
              <a:t>operations, aka </a:t>
            </a:r>
            <a:r>
              <a:rPr lang="en-GB" sz="1600" dirty="0">
                <a:solidFill>
                  <a:srgbClr val="CE4EE8"/>
                </a:solidFill>
              </a:rPr>
              <a:t>purple teaming </a:t>
            </a:r>
            <a:r>
              <a:rPr lang="en-GB" sz="1600" dirty="0"/>
              <a:t>and the move to a </a:t>
            </a:r>
            <a:r>
              <a:rPr lang="en-GB" sz="1600" b="1" dirty="0"/>
              <a:t>threat-informed defence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Address the risks from untested security controls and unvalidated security posture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Measure and exercise cybersecurity maturity – technology, processes and people 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113B65-2FFF-2991-C13C-2D8DBE536BC6}"/>
              </a:ext>
            </a:extLst>
          </p:cNvPr>
          <p:cNvSpPr txBox="1">
            <a:spLocks/>
          </p:cNvSpPr>
          <p:nvPr/>
        </p:nvSpPr>
        <p:spPr>
          <a:xfrm>
            <a:off x="8254766" y="2615049"/>
            <a:ext cx="2698336" cy="435600"/>
          </a:xfrm>
          <a:prstGeom prst="rect">
            <a:avLst/>
          </a:prstGeom>
        </p:spPr>
        <p:txBody>
          <a:bodyPr vert="horz" lIns="0" tIns="0" rIns="0" bIns="0" spcCol="13716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None/>
              <a:defRPr sz="2200" b="1" kern="1200" baseline="0">
                <a:solidFill>
                  <a:schemeClr val="accent6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None/>
              <a:tabLst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accent4">
                    <a:lumMod val="50000"/>
                    <a:lumOff val="50000"/>
                  </a:schemeClr>
                </a:solidFill>
              </a:rPr>
              <a:t>Weaknesses</a:t>
            </a:r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B5E6F7C8-81AD-D85A-569D-20A4F1AA3EA2}"/>
              </a:ext>
            </a:extLst>
          </p:cNvPr>
          <p:cNvSpPr txBox="1">
            <a:spLocks/>
          </p:cNvSpPr>
          <p:nvPr/>
        </p:nvSpPr>
        <p:spPr>
          <a:xfrm>
            <a:off x="8254766" y="3065020"/>
            <a:ext cx="2698335" cy="3424680"/>
          </a:xfrm>
          <a:prstGeom prst="rect">
            <a:avLst/>
          </a:prstGeom>
        </p:spPr>
        <p:txBody>
          <a:bodyPr vert="horz" lIns="0" tIns="0" rIns="0" bIns="0" spcCol="137160" rtlCol="0">
            <a:noAutofit/>
          </a:bodyPr>
          <a:lstStyle>
            <a:lvl1pPr marL="230188" indent="-23018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65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213" indent="-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11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655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2450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86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sz="1600" dirty="0"/>
              <a:t>Potentially expensive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B19984B0-E012-A33D-A489-EB1CBB84B735}"/>
              </a:ext>
            </a:extLst>
          </p:cNvPr>
          <p:cNvSpPr txBox="1">
            <a:spLocks/>
          </p:cNvSpPr>
          <p:nvPr/>
        </p:nvSpPr>
        <p:spPr>
          <a:xfrm>
            <a:off x="515938" y="1476314"/>
            <a:ext cx="10437164" cy="1370421"/>
          </a:xfrm>
          <a:prstGeom prst="rect">
            <a:avLst/>
          </a:prstGeom>
        </p:spPr>
        <p:txBody>
          <a:bodyPr/>
          <a:lstStyle>
            <a:lvl1pPr marL="230188" indent="-230188" algn="l" defTabSz="914400" rtl="0" eaLnBrk="1" latinLnBrk="0" hangingPunct="1">
              <a:lnSpc>
                <a:spcPts val="2200"/>
              </a:lnSpc>
              <a:spcBef>
                <a:spcPts val="1000"/>
              </a:spcBef>
              <a:buClrTx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236538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213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7013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4588" indent="-225425" algn="l" defTabSz="914400" rtl="0" eaLnBrk="1" latinLnBrk="0" hangingPunct="1">
              <a:lnSpc>
                <a:spcPts val="22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811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6550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2450" indent="-2254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>
                  <a:lumMod val="75000"/>
                </a:schemeClr>
              </a:buClr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98663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Continuously test your cybersecurity programme with automated controls testing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Embed purple team thinking and surface security control issues in real-time</a:t>
            </a:r>
          </a:p>
        </p:txBody>
      </p:sp>
    </p:spTree>
    <p:extLst>
      <p:ext uri="{BB962C8B-B14F-4D97-AF65-F5344CB8AC3E}">
        <p14:creationId xmlns:p14="http://schemas.microsoft.com/office/powerpoint/2010/main" val="1221050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TRE ATT&amp;CK® | Fluid Attacks Documentation">
            <a:extLst>
              <a:ext uri="{FF2B5EF4-FFF2-40B4-BE49-F238E27FC236}">
                <a16:creationId xmlns:a16="http://schemas.microsoft.com/office/drawing/2014/main" id="{B8BAB09A-2907-C130-13DC-F1342DDDD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821" y="2345450"/>
            <a:ext cx="1105957" cy="110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B5E219-CE1E-396B-BA23-4077982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91D4C-BB8F-AE46-BE73-C616F30BBC5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00B63C2-855A-3CBD-17CC-CF9F0044F36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l="57617" r="34316"/>
          <a:stretch/>
        </p:blipFill>
        <p:spPr>
          <a:xfrm>
            <a:off x="11248007" y="0"/>
            <a:ext cx="943991" cy="6581817"/>
          </a:xfrm>
          <a:blipFill>
            <a:blip r:embed="rId4"/>
            <a:stretch>
              <a:fillRect/>
            </a:stretch>
          </a:blipFill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FC0E36-6EE8-6F80-5D29-25645C882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Securing the Law Firm 2023</a:t>
            </a:r>
          </a:p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DFA0619-E124-E309-E669-5D5AD06CE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68300"/>
            <a:ext cx="9936745" cy="577153"/>
          </a:xfrm>
        </p:spPr>
        <p:txBody>
          <a:bodyPr/>
          <a:lstStyle/>
          <a:p>
            <a:r>
              <a:rPr lang="en-GB" dirty="0"/>
              <a:t>Automated Testing (Breach Attack Simulation)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20EB87B-A0FA-9AD7-9282-14CC63002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39" y="4359616"/>
            <a:ext cx="802331" cy="8023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19728A-2F6B-D2B4-0222-1F89DC177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697" y="4348230"/>
            <a:ext cx="802331" cy="8023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560E51-32FD-F017-2091-69A9A1C4F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606" y="2764189"/>
            <a:ext cx="965744" cy="9657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140061-4F8E-F4F1-3875-36E9D0A65E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048" y="2774825"/>
            <a:ext cx="946018" cy="94601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A6F73BA-50FC-FD57-B9A9-F119F1AAFD97}"/>
              </a:ext>
            </a:extLst>
          </p:cNvPr>
          <p:cNvSpPr txBox="1"/>
          <p:nvPr/>
        </p:nvSpPr>
        <p:spPr>
          <a:xfrm>
            <a:off x="6008984" y="3813441"/>
            <a:ext cx="1300970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pPr algn="ctr"/>
            <a:r>
              <a:rPr lang="en-US" sz="800" dirty="0"/>
              <a:t>Integrations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609ED1-1A22-44BD-F338-2DE180529DC2}"/>
              </a:ext>
            </a:extLst>
          </p:cNvPr>
          <p:cNvSpPr txBox="1"/>
          <p:nvPr/>
        </p:nvSpPr>
        <p:spPr>
          <a:xfrm>
            <a:off x="3001182" y="3791488"/>
            <a:ext cx="1300970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pPr algn="ctr"/>
            <a:r>
              <a:rPr lang="en-US" sz="800" dirty="0"/>
              <a:t>Tests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083672-AB0B-D8AA-02DF-60CF7A5558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7061" y="3980023"/>
            <a:ext cx="1150770" cy="11507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11698C1-CEA4-A2D1-A2DA-896CC2BBA6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9365" y="3980023"/>
            <a:ext cx="1150770" cy="115077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90CE48-A54A-4C63-931B-95D823C02EC9}"/>
              </a:ext>
            </a:extLst>
          </p:cNvPr>
          <p:cNvSpPr txBox="1"/>
          <p:nvPr/>
        </p:nvSpPr>
        <p:spPr>
          <a:xfrm>
            <a:off x="7666861" y="5303841"/>
            <a:ext cx="130097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pPr algn="ctr"/>
            <a:r>
              <a:rPr lang="en-US" sz="800" dirty="0"/>
              <a:t>Security Technology Stack</a:t>
            </a:r>
          </a:p>
          <a:p>
            <a:pPr algn="ctr"/>
            <a:endParaRPr 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8FD0DD-8146-0795-AE57-A94472F8383A}"/>
              </a:ext>
            </a:extLst>
          </p:cNvPr>
          <p:cNvSpPr txBox="1"/>
          <p:nvPr/>
        </p:nvSpPr>
        <p:spPr>
          <a:xfrm>
            <a:off x="9061670" y="5304646"/>
            <a:ext cx="1300970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pPr algn="ctr"/>
            <a:r>
              <a:rPr lang="en-US" sz="800" dirty="0"/>
              <a:t>SIEM</a:t>
            </a:r>
          </a:p>
          <a:p>
            <a:pPr algn="ctr"/>
            <a:endParaRPr lang="en-US" sz="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A6DD0E2-1A7C-1B20-5B26-D459961FE2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2140" y="1473051"/>
            <a:ext cx="1300970" cy="1300970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9AC17E4-FE9F-95A8-BD93-21D1B868C754}"/>
              </a:ext>
            </a:extLst>
          </p:cNvPr>
          <p:cNvSpPr txBox="1"/>
          <p:nvPr/>
        </p:nvSpPr>
        <p:spPr>
          <a:xfrm>
            <a:off x="8762777" y="1396305"/>
            <a:ext cx="1300970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pPr algn="ctr"/>
            <a:r>
              <a:rPr lang="en-US" sz="800" dirty="0"/>
              <a:t>Security Team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82AEBF-1BB7-B8DA-C4FD-BE8884517EB0}"/>
              </a:ext>
            </a:extLst>
          </p:cNvPr>
          <p:cNvSpPr txBox="1"/>
          <p:nvPr/>
        </p:nvSpPr>
        <p:spPr>
          <a:xfrm>
            <a:off x="4353012" y="1412300"/>
            <a:ext cx="1300970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pPr algn="ctr"/>
            <a:r>
              <a:rPr lang="en-US" sz="800" dirty="0"/>
              <a:t>BAS Service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6A90293-C73E-7FA6-9E01-CA7951B2F7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3012" y="1473856"/>
            <a:ext cx="1300970" cy="1300970"/>
          </a:xfrm>
          <a:prstGeom prst="rect">
            <a:avLst/>
          </a:prstGeom>
          <a:noFill/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BBC27EE-4DD5-28B9-3B45-49A49D265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904" y="3729932"/>
            <a:ext cx="802331" cy="80233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BAB4B6-86C1-84C8-481F-A7C33182C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6662" y="3718546"/>
            <a:ext cx="802331" cy="8023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817162-6D75-73B0-FD46-0F63070F4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75" y="3716159"/>
            <a:ext cx="802331" cy="80233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ADDA57A-BAAE-F135-FCB6-427A51446060}"/>
              </a:ext>
            </a:extLst>
          </p:cNvPr>
          <p:cNvSpPr txBox="1"/>
          <p:nvPr/>
        </p:nvSpPr>
        <p:spPr>
          <a:xfrm>
            <a:off x="555904" y="5352963"/>
            <a:ext cx="2535717" cy="24622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pPr algn="ctr"/>
            <a:r>
              <a:rPr lang="en-US" sz="800" dirty="0"/>
              <a:t>Test Candidates / Representative Sample</a:t>
            </a:r>
          </a:p>
          <a:p>
            <a:pPr algn="ctr"/>
            <a:endParaRPr lang="en-US" sz="800" dirty="0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613C660F-6BA2-CFF3-EBF8-8B3BE330E029}"/>
              </a:ext>
            </a:extLst>
          </p:cNvPr>
          <p:cNvCxnSpPr>
            <a:cxnSpLocks/>
            <a:stCxn id="34" idx="1"/>
            <a:endCxn id="24" idx="0"/>
          </p:cNvCxnSpPr>
          <p:nvPr/>
        </p:nvCxnSpPr>
        <p:spPr>
          <a:xfrm rot="10800000" flipV="1">
            <a:off x="3673058" y="2124341"/>
            <a:ext cx="679955" cy="650484"/>
          </a:xfrm>
          <a:prstGeom prst="bentConnector2">
            <a:avLst/>
          </a:prstGeom>
          <a:ln w="28575">
            <a:solidFill>
              <a:srgbClr val="BD41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BFB8E10-F6ED-4E0E-D36A-61ED7A892252}"/>
              </a:ext>
            </a:extLst>
          </p:cNvPr>
          <p:cNvCxnSpPr>
            <a:cxnSpLocks/>
            <a:stCxn id="24" idx="1"/>
            <a:endCxn id="35" idx="0"/>
          </p:cNvCxnSpPr>
          <p:nvPr/>
        </p:nvCxnSpPr>
        <p:spPr>
          <a:xfrm rot="10800000" flipV="1">
            <a:off x="1805070" y="3247834"/>
            <a:ext cx="1394978" cy="482098"/>
          </a:xfrm>
          <a:prstGeom prst="bentConnector2">
            <a:avLst/>
          </a:prstGeom>
          <a:ln w="28575">
            <a:solidFill>
              <a:srgbClr val="BD41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7AF2222-E8DE-ED49-39C0-0D488E73DC0E}"/>
              </a:ext>
            </a:extLst>
          </p:cNvPr>
          <p:cNvCxnSpPr>
            <a:cxnSpLocks/>
            <a:stCxn id="38" idx="2"/>
            <a:endCxn id="29" idx="2"/>
          </p:cNvCxnSpPr>
          <p:nvPr/>
        </p:nvCxnSpPr>
        <p:spPr>
          <a:xfrm rot="5400000" flipH="1" flipV="1">
            <a:off x="5045993" y="2327831"/>
            <a:ext cx="49122" cy="6493583"/>
          </a:xfrm>
          <a:prstGeom prst="bentConnector3">
            <a:avLst>
              <a:gd name="adj1" fmla="val -465372"/>
            </a:avLst>
          </a:prstGeom>
          <a:ln w="28575">
            <a:solidFill>
              <a:srgbClr val="BD41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80E0EB69-F479-08A9-1AD5-A7C0892CA839}"/>
              </a:ext>
            </a:extLst>
          </p:cNvPr>
          <p:cNvCxnSpPr>
            <a:cxnSpLocks/>
            <a:stCxn id="38" idx="2"/>
            <a:endCxn id="30" idx="2"/>
          </p:cNvCxnSpPr>
          <p:nvPr/>
        </p:nvCxnSpPr>
        <p:spPr>
          <a:xfrm rot="5400000" flipH="1" flipV="1">
            <a:off x="5743800" y="1630830"/>
            <a:ext cx="48317" cy="7888392"/>
          </a:xfrm>
          <a:prstGeom prst="bentConnector3">
            <a:avLst>
              <a:gd name="adj1" fmla="val -473125"/>
            </a:avLst>
          </a:prstGeom>
          <a:ln w="28575">
            <a:solidFill>
              <a:srgbClr val="BD412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B259BB9-B147-9166-EAE0-940A760F716F}"/>
              </a:ext>
            </a:extLst>
          </p:cNvPr>
          <p:cNvCxnSpPr>
            <a:cxnSpLocks/>
            <a:stCxn id="27" idx="0"/>
            <a:endCxn id="23" idx="3"/>
          </p:cNvCxnSpPr>
          <p:nvPr/>
        </p:nvCxnSpPr>
        <p:spPr>
          <a:xfrm rot="16200000" flipV="1">
            <a:off x="7399417" y="2986994"/>
            <a:ext cx="732962" cy="1253096"/>
          </a:xfrm>
          <a:prstGeom prst="bentConnector2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D95764DE-F8BA-EE4F-222C-501D5D154016}"/>
              </a:ext>
            </a:extLst>
          </p:cNvPr>
          <p:cNvCxnSpPr>
            <a:cxnSpLocks/>
            <a:stCxn id="28" idx="0"/>
            <a:endCxn id="23" idx="3"/>
          </p:cNvCxnSpPr>
          <p:nvPr/>
        </p:nvCxnSpPr>
        <p:spPr>
          <a:xfrm rot="16200000" flipV="1">
            <a:off x="8045569" y="2340842"/>
            <a:ext cx="732962" cy="2545400"/>
          </a:xfrm>
          <a:prstGeom prst="bentConnector2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C4691462-24E1-AF0F-67CB-F93938B241FD}"/>
              </a:ext>
            </a:extLst>
          </p:cNvPr>
          <p:cNvCxnSpPr>
            <a:cxnSpLocks/>
            <a:stCxn id="23" idx="1"/>
            <a:endCxn id="34" idx="2"/>
          </p:cNvCxnSpPr>
          <p:nvPr/>
        </p:nvCxnSpPr>
        <p:spPr>
          <a:xfrm rot="10800000">
            <a:off x="5003498" y="2774827"/>
            <a:ext cx="1170109" cy="472235"/>
          </a:xfrm>
          <a:prstGeom prst="bentConnector2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D9711C57-A4E0-4108-C827-9459DBF3B81F}"/>
              </a:ext>
            </a:extLst>
          </p:cNvPr>
          <p:cNvCxnSpPr>
            <a:cxnSpLocks/>
            <a:stCxn id="34" idx="3"/>
            <a:endCxn id="31" idx="1"/>
          </p:cNvCxnSpPr>
          <p:nvPr/>
        </p:nvCxnSpPr>
        <p:spPr>
          <a:xfrm flipV="1">
            <a:off x="5653982" y="2123536"/>
            <a:ext cx="3108158" cy="80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109E84E-4686-7982-1F95-5AD3355E5635}"/>
              </a:ext>
            </a:extLst>
          </p:cNvPr>
          <p:cNvSpPr txBox="1"/>
          <p:nvPr/>
        </p:nvSpPr>
        <p:spPr>
          <a:xfrm>
            <a:off x="6725350" y="1416305"/>
            <a:ext cx="828000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pPr algn="ctr"/>
            <a:r>
              <a:rPr lang="en-US" sz="800" dirty="0"/>
              <a:t>Results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1C391349-F553-9E60-AA3E-FCAA78DD27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1947" y="1549573"/>
            <a:ext cx="534806" cy="53480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A2EEA59-F404-6939-5024-7ABB51D66D45}"/>
              </a:ext>
            </a:extLst>
          </p:cNvPr>
          <p:cNvSpPr txBox="1"/>
          <p:nvPr/>
        </p:nvSpPr>
        <p:spPr>
          <a:xfrm>
            <a:off x="2139208" y="2488968"/>
            <a:ext cx="828000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pPr algn="ctr"/>
            <a:r>
              <a:rPr lang="en-US" sz="800" dirty="0"/>
              <a:t>Test Plan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EBFD934E-C9E4-AB68-D035-E99A24EAEB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5805" y="2622236"/>
            <a:ext cx="534806" cy="53480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DC2B6E20-293F-CBF1-86AC-D6502DF94C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8637" y="5293030"/>
            <a:ext cx="509094" cy="509094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23F488B4-F0F7-B619-2A11-4C1BAE3B79C7}"/>
              </a:ext>
            </a:extLst>
          </p:cNvPr>
          <p:cNvSpPr txBox="1"/>
          <p:nvPr/>
        </p:nvSpPr>
        <p:spPr>
          <a:xfrm>
            <a:off x="5242732" y="5130793"/>
            <a:ext cx="828000" cy="123111"/>
          </a:xfrm>
          <a:prstGeom prst="rect">
            <a:avLst/>
          </a:prstGeom>
          <a:noFill/>
        </p:spPr>
        <p:txBody>
          <a:bodyPr wrap="square" lIns="0" tIns="0" rIns="0" bIns="0" rtlCol="0" anchor="t" anchorCtr="1">
            <a:spAutoFit/>
          </a:bodyPr>
          <a:lstStyle/>
          <a:p>
            <a:pPr algn="ctr"/>
            <a:r>
              <a:rPr lang="en-US" sz="800" dirty="0"/>
              <a:t>Logs / Events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1C0E88EF-FF11-6D9A-72E1-1D181B1E08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558" y="3942862"/>
            <a:ext cx="317353" cy="31735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C106A84-EFDD-C661-6D13-7B57EC6D544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1494" y="3942862"/>
            <a:ext cx="317353" cy="31735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FFAE004-4C82-9FBB-291E-73C5982AB5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10438" y="3980023"/>
            <a:ext cx="226454" cy="226454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CA76DE8A-CBB2-CBAB-579C-28B4402A3A3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8965" y="4587395"/>
            <a:ext cx="294539" cy="29453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88BD8F4-3E9A-F5F3-A56F-5D8DB3E999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4303" y="4608767"/>
            <a:ext cx="251794" cy="2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15537"/>
      </p:ext>
    </p:extLst>
  </p:cSld>
  <p:clrMapOvr>
    <a:masterClrMapping/>
  </p:clrMapOvr>
</p:sld>
</file>

<file path=ppt/theme/theme1.xml><?xml version="1.0" encoding="utf-8"?>
<a:theme xmlns:a="http://schemas.openxmlformats.org/drawingml/2006/main" name="DLA Piper Master">
  <a:themeElements>
    <a:clrScheme name="DLA Piper">
      <a:dk1>
        <a:srgbClr val="182440"/>
      </a:dk1>
      <a:lt1>
        <a:srgbClr val="FFFFFF"/>
      </a:lt1>
      <a:dk2>
        <a:srgbClr val="7B7B7B"/>
      </a:dk2>
      <a:lt2>
        <a:srgbClr val="DEDEDE"/>
      </a:lt2>
      <a:accent1>
        <a:srgbClr val="E52A4F"/>
      </a:accent1>
      <a:accent2>
        <a:srgbClr val="FBBD04"/>
      </a:accent2>
      <a:accent3>
        <a:srgbClr val="D9DA41"/>
      </a:accent3>
      <a:accent4>
        <a:srgbClr val="182440"/>
      </a:accent4>
      <a:accent5>
        <a:srgbClr val="FFFFFF"/>
      </a:accent5>
      <a:accent6>
        <a:srgbClr val="0073CF"/>
      </a:accent6>
      <a:hlink>
        <a:srgbClr val="0073CF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nk.potx" id="{EF95A98A-71FF-414F-B49F-19F5948BA5F1}" vid="{BD709709-C760-4777-BBFA-97122C06B7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3826</TotalTime>
  <Words>1334</Words>
  <Application>Microsoft Office PowerPoint</Application>
  <PresentationFormat>Widescreen</PresentationFormat>
  <Paragraphs>177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</vt:lpstr>
      <vt:lpstr>Roboto</vt:lpstr>
      <vt:lpstr>Wingdings</vt:lpstr>
      <vt:lpstr>DLA Piper Master</vt:lpstr>
      <vt:lpstr>Approaches to Security Controls testing</vt:lpstr>
      <vt:lpstr>Agenda</vt:lpstr>
      <vt:lpstr>The Importance of validating security controls  </vt:lpstr>
      <vt:lpstr>The Problem</vt:lpstr>
      <vt:lpstr>The Solution</vt:lpstr>
      <vt:lpstr>Testing with Manual Processes</vt:lpstr>
      <vt:lpstr>Setting Testing Objectives</vt:lpstr>
      <vt:lpstr>Automated Testing (Breach Attack Simulation)</vt:lpstr>
      <vt:lpstr>Automated Testing (Breach Attack Simulation)</vt:lpstr>
      <vt:lpstr>Automated Testing (Breach Attack Simulation)</vt:lpstr>
      <vt:lpstr>Testing with Tabletop Exercises (TTXs)</vt:lpstr>
      <vt:lpstr>Testing with Tabletop Exercises (TTXs)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Approaches to Security Controls testing</dc:title>
  <dc:creator>Steve Davies</dc:creator>
  <cp:lastModifiedBy>Steve Davies</cp:lastModifiedBy>
  <cp:revision>3</cp:revision>
  <cp:lastPrinted>2018-11-14T15:28:25Z</cp:lastPrinted>
  <dcterms:created xsi:type="dcterms:W3CDTF">2023-01-17T19:32:05Z</dcterms:created>
  <dcterms:modified xsi:type="dcterms:W3CDTF">2023-01-27T15:37:34Z</dcterms:modified>
</cp:coreProperties>
</file>